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3"/>
  </p:notesMasterIdLst>
  <p:sldIdLst>
    <p:sldId id="256" r:id="rId2"/>
    <p:sldId id="257" r:id="rId3"/>
    <p:sldId id="330" r:id="rId4"/>
    <p:sldId id="328" r:id="rId5"/>
    <p:sldId id="305" r:id="rId6"/>
    <p:sldId id="438" r:id="rId7"/>
    <p:sldId id="442" r:id="rId8"/>
    <p:sldId id="304" r:id="rId9"/>
    <p:sldId id="297" r:id="rId10"/>
    <p:sldId id="349" r:id="rId11"/>
    <p:sldId id="443" r:id="rId12"/>
    <p:sldId id="444" r:id="rId13"/>
    <p:sldId id="445" r:id="rId14"/>
    <p:sldId id="425" r:id="rId15"/>
    <p:sldId id="446" r:id="rId16"/>
    <p:sldId id="451" r:id="rId17"/>
    <p:sldId id="452" r:id="rId18"/>
    <p:sldId id="454" r:id="rId19"/>
    <p:sldId id="453" r:id="rId20"/>
    <p:sldId id="455" r:id="rId21"/>
    <p:sldId id="456" r:id="rId22"/>
    <p:sldId id="458" r:id="rId23"/>
    <p:sldId id="457" r:id="rId24"/>
    <p:sldId id="459" r:id="rId25"/>
    <p:sldId id="460" r:id="rId26"/>
    <p:sldId id="461" r:id="rId27"/>
    <p:sldId id="448" r:id="rId28"/>
    <p:sldId id="462" r:id="rId29"/>
    <p:sldId id="463" r:id="rId30"/>
    <p:sldId id="299" r:id="rId31"/>
    <p:sldId id="515" r:id="rId32"/>
    <p:sldId id="429" r:id="rId33"/>
    <p:sldId id="479" r:id="rId34"/>
    <p:sldId id="483" r:id="rId35"/>
    <p:sldId id="487" r:id="rId36"/>
    <p:sldId id="491" r:id="rId37"/>
    <p:sldId id="516" r:id="rId38"/>
    <p:sldId id="622" r:id="rId39"/>
    <p:sldId id="623" r:id="rId40"/>
    <p:sldId id="624" r:id="rId41"/>
    <p:sldId id="625" r:id="rId42"/>
    <p:sldId id="626" r:id="rId43"/>
    <p:sldId id="537" r:id="rId44"/>
    <p:sldId id="627" r:id="rId45"/>
    <p:sldId id="628" r:id="rId46"/>
    <p:sldId id="629" r:id="rId47"/>
    <p:sldId id="630" r:id="rId48"/>
    <p:sldId id="558" r:id="rId49"/>
    <p:sldId id="633" r:id="rId50"/>
    <p:sldId id="646" r:id="rId51"/>
    <p:sldId id="657" r:id="rId52"/>
    <p:sldId id="579" r:id="rId53"/>
    <p:sldId id="658" r:id="rId54"/>
    <p:sldId id="659" r:id="rId55"/>
    <p:sldId id="660" r:id="rId56"/>
    <p:sldId id="621" r:id="rId57"/>
    <p:sldId id="437" r:id="rId58"/>
    <p:sldId id="664" r:id="rId59"/>
    <p:sldId id="665" r:id="rId60"/>
    <p:sldId id="321" r:id="rId61"/>
    <p:sldId id="267" r:id="rId6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8E25DCC-A96A-4445-BB33-B4FAE6F556A2}">
          <p14:sldIdLst>
            <p14:sldId id="256"/>
            <p14:sldId id="257"/>
            <p14:sldId id="330"/>
            <p14:sldId id="328"/>
            <p14:sldId id="305"/>
            <p14:sldId id="438"/>
            <p14:sldId id="442"/>
            <p14:sldId id="304"/>
            <p14:sldId id="297"/>
            <p14:sldId id="349"/>
            <p14:sldId id="443"/>
            <p14:sldId id="444"/>
            <p14:sldId id="445"/>
            <p14:sldId id="425"/>
            <p14:sldId id="446"/>
            <p14:sldId id="451"/>
            <p14:sldId id="452"/>
            <p14:sldId id="454"/>
            <p14:sldId id="453"/>
            <p14:sldId id="455"/>
            <p14:sldId id="456"/>
            <p14:sldId id="458"/>
            <p14:sldId id="457"/>
            <p14:sldId id="459"/>
            <p14:sldId id="460"/>
            <p14:sldId id="461"/>
            <p14:sldId id="448"/>
            <p14:sldId id="462"/>
            <p14:sldId id="463"/>
            <p14:sldId id="299"/>
            <p14:sldId id="515"/>
            <p14:sldId id="429"/>
            <p14:sldId id="479"/>
            <p14:sldId id="483"/>
            <p14:sldId id="487"/>
            <p14:sldId id="491"/>
            <p14:sldId id="516"/>
            <p14:sldId id="622"/>
            <p14:sldId id="623"/>
            <p14:sldId id="624"/>
            <p14:sldId id="625"/>
            <p14:sldId id="626"/>
            <p14:sldId id="537"/>
            <p14:sldId id="627"/>
            <p14:sldId id="628"/>
            <p14:sldId id="629"/>
            <p14:sldId id="630"/>
            <p14:sldId id="558"/>
            <p14:sldId id="633"/>
            <p14:sldId id="646"/>
            <p14:sldId id="657"/>
            <p14:sldId id="579"/>
            <p14:sldId id="658"/>
            <p14:sldId id="659"/>
            <p14:sldId id="660"/>
            <p14:sldId id="621"/>
            <p14:sldId id="437"/>
            <p14:sldId id="664"/>
            <p14:sldId id="665"/>
            <p14:sldId id="321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29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Hyunho" initials="K" lastIdx="1" clrIdx="0">
    <p:extLst>
      <p:ext uri="{19B8F6BF-5375-455C-9EA6-DF929625EA0E}">
        <p15:presenceInfo xmlns:p15="http://schemas.microsoft.com/office/powerpoint/2012/main" userId="KimHyunho" providerId="None"/>
      </p:ext>
    </p:extLst>
  </p:cmAuthor>
  <p:cmAuthor id="2" name="Daniel" initials="D" lastIdx="1" clrIdx="1">
    <p:extLst>
      <p:ext uri="{19B8F6BF-5375-455C-9EA6-DF929625EA0E}">
        <p15:presenceInfo xmlns:p15="http://schemas.microsoft.com/office/powerpoint/2012/main" userId="Dani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A"/>
    <a:srgbClr val="C00000"/>
    <a:srgbClr val="002060"/>
    <a:srgbClr val="006600"/>
    <a:srgbClr val="FFFFFF"/>
    <a:srgbClr val="FF0000"/>
    <a:srgbClr val="0000FF"/>
    <a:srgbClr val="516485"/>
    <a:srgbClr val="FF1212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0267" autoAdjust="0"/>
  </p:normalViewPr>
  <p:slideViewPr>
    <p:cSldViewPr snapToGrid="0">
      <p:cViewPr varScale="1">
        <p:scale>
          <a:sx n="80" d="100"/>
          <a:sy n="80" d="100"/>
        </p:scale>
        <p:origin x="2496" y="102"/>
      </p:cViewPr>
      <p:guideLst>
        <p:guide orient="horz" pos="2160"/>
        <p:guide pos="2948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385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0780B-D114-4EBC-A399-4FE4F1F02F90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CBD564-224B-428B-A46E-AA4BEA8DE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18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 err="1"/>
              <a:t>학부생</a:t>
            </a:r>
            <a:r>
              <a:rPr lang="ko-KR" altLang="en-US" dirty="0"/>
              <a:t> 인턴 </a:t>
            </a:r>
            <a:r>
              <a:rPr lang="ko-KR" altLang="en-US" dirty="0" err="1"/>
              <a:t>고강빈입니다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개인 연구 주제</a:t>
            </a:r>
            <a:r>
              <a:rPr lang="ko-KR" altLang="en-US" baseline="0" dirty="0"/>
              <a:t> 발표 시작하겠습니다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제목은 주요 독성 데이터를 활용한 </a:t>
            </a:r>
            <a:r>
              <a:rPr lang="en-US" altLang="ko-KR" dirty="0"/>
              <a:t>ML</a:t>
            </a:r>
            <a:r>
              <a:rPr lang="ko-KR" altLang="en-US" dirty="0"/>
              <a:t>모델 구축 및 평가입니다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2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baseline="0" dirty="0"/>
                  <a:t>DILI</a:t>
                </a:r>
                <a:r>
                  <a:rPr lang="ko-KR" altLang="en-US" baseline="0" dirty="0"/>
                  <a:t>의 경우 </a:t>
                </a:r>
                <a:r>
                  <a:rPr lang="en-US" altLang="ko-KR" baseline="0" dirty="0"/>
                  <a:t>Ma et al, </a:t>
                </a:r>
                <a:r>
                  <a:rPr lang="en-US" altLang="ko-KR" baseline="0" dirty="0" err="1"/>
                  <a:t>DILIst</a:t>
                </a:r>
                <a:r>
                  <a:rPr lang="en-US" altLang="ko-KR" baseline="0" dirty="0"/>
                  <a:t> </a:t>
                </a:r>
                <a:r>
                  <a:rPr lang="ko-KR" altLang="en-US" baseline="0" dirty="0"/>
                  <a:t>등의 소스로부터 수집되었으며</a:t>
                </a:r>
                <a:r>
                  <a:rPr lang="en-US" altLang="ko-KR" baseline="0" dirty="0"/>
                  <a:t>, </a:t>
                </a:r>
                <a:r>
                  <a:rPr lang="ko-KR" altLang="en-US" baseline="0" dirty="0"/>
                  <a:t>각각에 대한 자세한 내용은 연구보고서에 정리되어 있습니다</a:t>
                </a:r>
                <a:r>
                  <a:rPr lang="en-US" altLang="ko-KR" baseline="0" dirty="0"/>
                  <a:t>.</a:t>
                </a:r>
              </a:p>
              <a:p>
                <a:r>
                  <a:rPr lang="ko-KR" altLang="en-US" baseline="0" dirty="0"/>
                  <a:t>전체 데이터에 대하여 </a:t>
                </a:r>
                <a:r>
                  <a:rPr lang="en-US" altLang="ko-KR" baseline="0" dirty="0"/>
                  <a:t>Canonicalization</a:t>
                </a:r>
                <a:r>
                  <a:rPr lang="ko-KR" altLang="en-US" baseline="0" dirty="0"/>
                  <a:t>과 </a:t>
                </a:r>
                <a:r>
                  <a:rPr lang="ko-KR" altLang="en-US" baseline="0" dirty="0" err="1"/>
                  <a:t>중복제거가</a:t>
                </a:r>
                <a:r>
                  <a:rPr lang="ko-KR" altLang="en-US" baseline="0" dirty="0"/>
                  <a:t> 수행되었으며</a:t>
                </a:r>
                <a:r>
                  <a:rPr lang="en-US" altLang="ko-KR" baseline="0" dirty="0"/>
                  <a:t>, Feature </a:t>
                </a:r>
                <a:r>
                  <a:rPr lang="ko-KR" altLang="en-US" baseline="0" dirty="0"/>
                  <a:t>로 이용하기 위해 </a:t>
                </a:r>
                <a:r>
                  <a:rPr lang="en-US" altLang="ko-KR" baseline="0" dirty="0"/>
                  <a:t>1024</a:t>
                </a:r>
                <a:r>
                  <a:rPr lang="ko-KR" altLang="en-US" baseline="0" dirty="0"/>
                  <a:t>차원의 </a:t>
                </a:r>
                <a:r>
                  <a:rPr lang="en-US" altLang="ko-KR" baseline="0" dirty="0" err="1"/>
                  <a:t>MorganFingerprints</a:t>
                </a:r>
                <a:r>
                  <a:rPr lang="ko-KR" altLang="en-US" baseline="0" dirty="0"/>
                  <a:t>와 </a:t>
                </a:r>
                <a:r>
                  <a:rPr lang="en-US" altLang="ko-KR" baseline="0" dirty="0"/>
                  <a:t>208</a:t>
                </a:r>
                <a:r>
                  <a:rPr lang="ko-KR" altLang="en-US" baseline="0" dirty="0"/>
                  <a:t>종의</a:t>
                </a:r>
                <a:r>
                  <a:rPr lang="en-US" altLang="ko-KR" baseline="0" dirty="0"/>
                  <a:t> Descriptor</a:t>
                </a:r>
                <a:r>
                  <a:rPr lang="ko-KR" altLang="en-US" baseline="0" dirty="0"/>
                  <a:t>를 </a:t>
                </a:r>
                <a:r>
                  <a:rPr lang="en-US" altLang="ko-KR" baseline="0" dirty="0" err="1"/>
                  <a:t>Rdkit</a:t>
                </a:r>
                <a:r>
                  <a:rPr lang="ko-KR" altLang="en-US" baseline="0" dirty="0"/>
                  <a:t>을 이용해 수집하였습니다</a:t>
                </a:r>
                <a:r>
                  <a:rPr lang="en-US" altLang="ko-KR" baseline="0" dirty="0"/>
                  <a:t>. </a:t>
                </a:r>
                <a:r>
                  <a:rPr lang="ko-KR" altLang="en-US" baseline="0" dirty="0"/>
                  <a:t>이 과정에서 특정 </a:t>
                </a:r>
                <a:r>
                  <a:rPr lang="en-US" altLang="ko-KR" baseline="0" dirty="0"/>
                  <a:t>Descriptor</a:t>
                </a:r>
                <a:r>
                  <a:rPr lang="ko-KR" altLang="en-US" baseline="0" dirty="0"/>
                  <a:t>의 값이 가져와지지 않거나 </a:t>
                </a:r>
                <a:r>
                  <a:rPr lang="ko-KR" altLang="en-US" baseline="0" dirty="0" err="1"/>
                  <a:t>결측치가</a:t>
                </a:r>
                <a:r>
                  <a:rPr lang="ko-KR" altLang="en-US" baseline="0" dirty="0"/>
                  <a:t> 생기는 데이터는 제거하였습니다</a:t>
                </a:r>
                <a:r>
                  <a:rPr lang="en-US" altLang="ko-KR" baseline="0" dirty="0"/>
                  <a:t>.</a:t>
                </a:r>
              </a:p>
              <a:p>
                <a:r>
                  <a:rPr lang="ko-KR" altLang="en-US" baseline="0" dirty="0"/>
                  <a:t>결과적으로 수집된 데이터는 </a:t>
                </a:r>
                <a:r>
                  <a:rPr lang="en-US" altLang="ko-KR" baseline="0" dirty="0"/>
                  <a:t>Positive 1212</a:t>
                </a:r>
                <a:r>
                  <a:rPr lang="ko-KR" altLang="en-US" baseline="0" dirty="0"/>
                  <a:t>개</a:t>
                </a:r>
                <a:r>
                  <a:rPr lang="en-US" altLang="ko-KR" baseline="0" dirty="0"/>
                  <a:t>, Negative 1014</a:t>
                </a:r>
                <a:r>
                  <a:rPr lang="ko-KR" altLang="en-US" baseline="0" dirty="0"/>
                  <a:t>개로 총 </a:t>
                </a:r>
                <a:r>
                  <a:rPr lang="en-US" altLang="ko-KR" baseline="0" dirty="0"/>
                  <a:t>2226</a:t>
                </a:r>
                <a:r>
                  <a:rPr lang="ko-KR" altLang="en-US" baseline="0" dirty="0"/>
                  <a:t>개입니다</a:t>
                </a:r>
                <a:endParaRPr lang="en-US" altLang="ko-KR" baseline="0" dirty="0"/>
              </a:p>
              <a:p>
                <a:endParaRPr lang="en-US" altLang="ko-KR" baseline="0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Before</a:t>
                </a:r>
                <a:r>
                  <a:rPr lang="en-US" altLang="ko-KR" baseline="0" dirty="0" smtClean="0"/>
                  <a:t> describing the dataset that I used, first I’d like to say about how to preprocess the whole datasets. 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Standardize SMILES by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RDkit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duplicated SMILES which have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std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&gt; 5uM.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Mean the IC50s of duplicated SMILES.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the compounds which are not organic, or which are the salts.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outliers .</a:t>
                </a:r>
                <a:b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(pIC50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3 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  <a:sym typeface="Wingdings" panose="05000000000000000000" pitchFamily="2" charset="2"/>
                  </a:rPr>
                  <a:t>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IC50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&gt;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1000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uM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, </a:t>
                </a:r>
                <a:b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inhibition percent 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&gt;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100%, </a:t>
                </a:r>
                <a: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/>
                </a:r>
                <a:b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inhibition percent 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-100%)</a:t>
                </a:r>
              </a:p>
              <a:p>
                <a:endParaRPr lang="en-US" altLang="ko-KR" baseline="0" dirty="0" smtClean="0"/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669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baseline="0" dirty="0"/>
                  <a:t>AOT</a:t>
                </a:r>
                <a:r>
                  <a:rPr lang="ko-KR" altLang="en-US" baseline="0" dirty="0"/>
                  <a:t>의 경우 조인트 리서치센터의 </a:t>
                </a:r>
                <a:r>
                  <a:rPr lang="en-US" altLang="ko-KR" baseline="0" dirty="0" err="1"/>
                  <a:t>Acutoxbasse</a:t>
                </a:r>
                <a:r>
                  <a:rPr lang="en-US" altLang="ko-KR" baseline="0" dirty="0"/>
                  <a:t>, National Library of Medicine</a:t>
                </a:r>
                <a:r>
                  <a:rPr lang="ko-KR" altLang="en-US" baseline="0" dirty="0"/>
                  <a:t>의 </a:t>
                </a:r>
                <a:r>
                  <a:rPr lang="en-US" altLang="ko-KR" baseline="0" dirty="0"/>
                  <a:t>Hazardous Substance Data Bank </a:t>
                </a:r>
                <a:r>
                  <a:rPr lang="ko-KR" altLang="en-US" baseline="0" dirty="0"/>
                  <a:t>등 다양한 데이터를 포함하고 있는 </a:t>
                </a:r>
                <a:r>
                  <a:rPr lang="en-US" altLang="ko-KR" baseline="0" dirty="0" err="1"/>
                  <a:t>Gadaleta</a:t>
                </a:r>
                <a:r>
                  <a:rPr lang="en-US" altLang="ko-KR" baseline="0" dirty="0"/>
                  <a:t> et al</a:t>
                </a:r>
                <a:r>
                  <a:rPr lang="ko-KR" altLang="en-US" baseline="0" dirty="0"/>
                  <a:t>의 데이터를 사용했습니다</a:t>
                </a:r>
                <a:r>
                  <a:rPr lang="en-US" altLang="ko-KR" baseline="0" dirty="0"/>
                  <a:t>.</a:t>
                </a:r>
              </a:p>
              <a:p>
                <a:r>
                  <a:rPr lang="ko-KR" altLang="en-US" baseline="0" dirty="0"/>
                  <a:t>이는 </a:t>
                </a:r>
                <a:r>
                  <a:rPr lang="ko-KR" altLang="en-US" baseline="0" dirty="0" err="1"/>
                  <a:t>연속값인</a:t>
                </a:r>
                <a:r>
                  <a:rPr lang="ko-KR" altLang="en-US" baseline="0" dirty="0"/>
                  <a:t> </a:t>
                </a:r>
                <a:r>
                  <a:rPr lang="en-US" altLang="ko-KR" baseline="0" dirty="0"/>
                  <a:t>LD50 </a:t>
                </a:r>
                <a:r>
                  <a:rPr lang="ko-KR" altLang="en-US" baseline="0" dirty="0"/>
                  <a:t>값과 </a:t>
                </a:r>
                <a:r>
                  <a:rPr lang="ko-KR" altLang="en-US" baseline="0" dirty="0" err="1"/>
                  <a:t>카테고리컬</a:t>
                </a:r>
                <a:r>
                  <a:rPr lang="ko-KR" altLang="en-US" baseline="0" dirty="0"/>
                  <a:t> 데이터인 </a:t>
                </a:r>
                <a:r>
                  <a:rPr lang="en-US" altLang="ko-KR" baseline="0" dirty="0"/>
                  <a:t>EPA </a:t>
                </a:r>
                <a:r>
                  <a:rPr lang="en-US" altLang="ko-KR" baseline="0" dirty="0" err="1"/>
                  <a:t>catgory</a:t>
                </a:r>
                <a:r>
                  <a:rPr lang="en-US" altLang="ko-KR" baseline="0" dirty="0"/>
                  <a:t>, GHS category</a:t>
                </a:r>
                <a:r>
                  <a:rPr lang="ko-KR" altLang="en-US" baseline="0" dirty="0"/>
                  <a:t>를 포함하고 있고</a:t>
                </a:r>
                <a:r>
                  <a:rPr lang="en-US" altLang="ko-KR" baseline="0" dirty="0"/>
                  <a:t>, </a:t>
                </a:r>
                <a:r>
                  <a:rPr lang="ko-KR" altLang="en-US" baseline="0" dirty="0"/>
                  <a:t>각각의 수는 표와 같습니다</a:t>
                </a:r>
                <a:r>
                  <a:rPr lang="en-US" altLang="ko-KR" baseline="0" dirty="0"/>
                  <a:t>.</a:t>
                </a:r>
              </a:p>
              <a:p>
                <a:r>
                  <a:rPr lang="ko-KR" altLang="en-US" baseline="0" dirty="0"/>
                  <a:t>동일하게 </a:t>
                </a:r>
                <a:r>
                  <a:rPr lang="en-US" altLang="ko-KR" baseline="0" dirty="0"/>
                  <a:t>Canonicalization </a:t>
                </a:r>
                <a:r>
                  <a:rPr lang="ko-KR" altLang="en-US" baseline="0" dirty="0"/>
                  <a:t>및 </a:t>
                </a:r>
                <a:r>
                  <a:rPr lang="ko-KR" altLang="en-US" baseline="0" dirty="0" err="1"/>
                  <a:t>중복처리가</a:t>
                </a:r>
                <a:r>
                  <a:rPr lang="ko-KR" altLang="en-US" baseline="0" dirty="0"/>
                  <a:t> 수행되었고</a:t>
                </a:r>
                <a:r>
                  <a:rPr lang="en-US" altLang="ko-KR" baseline="0" dirty="0"/>
                  <a:t>,</a:t>
                </a:r>
                <a:r>
                  <a:rPr lang="ko-KR" altLang="en-US" baseline="0" dirty="0"/>
                  <a:t> 이 중 </a:t>
                </a:r>
                <a:r>
                  <a:rPr lang="en-US" altLang="ko-KR" baseline="0" dirty="0"/>
                  <a:t>LD50</a:t>
                </a:r>
                <a:r>
                  <a:rPr lang="ko-KR" altLang="en-US" baseline="0" dirty="0"/>
                  <a:t>의 경우 단위를 </a:t>
                </a:r>
                <a:r>
                  <a:rPr lang="en-US" altLang="ko-KR" baseline="0" dirty="0"/>
                  <a:t>mg</a:t>
                </a:r>
                <a:r>
                  <a:rPr lang="ko-KR" altLang="en-US" baseline="0" dirty="0"/>
                  <a:t>에서 </a:t>
                </a:r>
                <a:r>
                  <a:rPr lang="en-US" altLang="ko-KR" baseline="0" dirty="0"/>
                  <a:t>g</a:t>
                </a:r>
                <a:r>
                  <a:rPr lang="ko-KR" altLang="en-US" baseline="0" dirty="0"/>
                  <a:t>으로 변환해주었으며</a:t>
                </a:r>
                <a:r>
                  <a:rPr lang="en-US" altLang="ko-KR" baseline="0" dirty="0"/>
                  <a:t>, </a:t>
                </a:r>
                <a:r>
                  <a:rPr lang="ko-KR" altLang="en-US" baseline="0" dirty="0"/>
                  <a:t>값이 작을 수록 독성이 강한 것이므로</a:t>
                </a:r>
                <a:r>
                  <a:rPr lang="en-US" altLang="ko-KR" baseline="0" dirty="0"/>
                  <a:t>, </a:t>
                </a:r>
                <a:r>
                  <a:rPr lang="ko-KR" altLang="en-US" baseline="0" dirty="0"/>
                  <a:t>보다 나은 예측을 위해 마이너스 로그를 취해주었습니다</a:t>
                </a:r>
                <a:r>
                  <a:rPr lang="en-US" altLang="ko-KR" baseline="0" dirty="0"/>
                  <a:t>. </a:t>
                </a: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Before</a:t>
                </a:r>
                <a:r>
                  <a:rPr lang="en-US" altLang="ko-KR" baseline="0" dirty="0" smtClean="0"/>
                  <a:t> describing the dataset that I used, first I’d like to say about how to preprocess the whole datasets. 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Standardize SMILES by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RDkit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duplicated SMILES which have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std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&gt; 5uM.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Mean the IC50s of duplicated SMILES.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the compounds which are not organic, or which are the salts.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outliers .</a:t>
                </a:r>
                <a:b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(pIC50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3 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  <a:sym typeface="Wingdings" panose="05000000000000000000" pitchFamily="2" charset="2"/>
                  </a:rPr>
                  <a:t>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IC50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&gt;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1000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uM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, </a:t>
                </a:r>
                <a:b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inhibition percent 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&gt;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100%, </a:t>
                </a:r>
                <a: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/>
                </a:r>
                <a:b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inhibition percent 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-100%)</a:t>
                </a:r>
              </a:p>
              <a:p>
                <a:endParaRPr lang="en-US" altLang="ko-KR" baseline="0" dirty="0" smtClean="0"/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346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baseline="0" dirty="0"/>
                  <a:t>AMES Mutagenicity</a:t>
                </a:r>
                <a:r>
                  <a:rPr lang="ko-KR" altLang="en-US" baseline="0" dirty="0"/>
                  <a:t>도 동일한 처리를 진행해주었고</a:t>
                </a:r>
                <a:r>
                  <a:rPr lang="en-US" altLang="ko-KR" baseline="0" dirty="0"/>
                  <a:t>, </a:t>
                </a:r>
                <a:r>
                  <a:rPr lang="ko-KR" altLang="en-US" baseline="0" dirty="0"/>
                  <a:t>최종 결과는 표와 같습니다</a:t>
                </a:r>
                <a:r>
                  <a:rPr lang="en-US" altLang="ko-KR" baseline="0" dirty="0"/>
                  <a:t>.</a:t>
                </a: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Before</a:t>
                </a:r>
                <a:r>
                  <a:rPr lang="en-US" altLang="ko-KR" baseline="0" dirty="0" smtClean="0"/>
                  <a:t> describing the dataset that I used, first I’d like to say about how to preprocess the whole datasets. 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Standardize SMILES by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RDkit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duplicated SMILES which have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std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&gt; 5uM.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Mean the IC50s of duplicated SMILES.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the compounds which are not organic, or which are the salts.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outliers .</a:t>
                </a:r>
                <a:b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(pIC50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3 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  <a:sym typeface="Wingdings" panose="05000000000000000000" pitchFamily="2" charset="2"/>
                  </a:rPr>
                  <a:t>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IC50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&gt;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1000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uM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, </a:t>
                </a:r>
                <a:b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inhibition percent 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&gt;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100%, </a:t>
                </a:r>
                <a: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/>
                </a:r>
                <a:b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inhibition percent 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-100%)</a:t>
                </a:r>
              </a:p>
              <a:p>
                <a:endParaRPr lang="en-US" altLang="ko-KR" baseline="0" dirty="0" smtClean="0"/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482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baseline="0" dirty="0" err="1"/>
                  <a:t>hERG</a:t>
                </a:r>
                <a:r>
                  <a:rPr lang="en-US" altLang="ko-KR" baseline="0" dirty="0"/>
                  <a:t> </a:t>
                </a:r>
                <a:r>
                  <a:rPr lang="ko-KR" altLang="en-US" baseline="0" dirty="0"/>
                  <a:t>또한 마찬가지의 처리를 해주었으며</a:t>
                </a:r>
                <a:r>
                  <a:rPr lang="en-US" altLang="ko-KR" baseline="0" dirty="0"/>
                  <a:t>, </a:t>
                </a:r>
                <a:r>
                  <a:rPr lang="ko-KR" altLang="en-US" baseline="0" dirty="0"/>
                  <a:t>각각의 데이터에 대한 자세한 처리 방법은 보고서에 기록해 두었습니다</a:t>
                </a:r>
                <a:r>
                  <a:rPr lang="en-US" altLang="ko-KR" baseline="0" dirty="0"/>
                  <a:t>.</a:t>
                </a: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Before</a:t>
                </a:r>
                <a:r>
                  <a:rPr lang="en-US" altLang="ko-KR" baseline="0" dirty="0" smtClean="0"/>
                  <a:t> describing the dataset that I used, first I’d like to say about how to preprocess the whole datasets. 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Standardize SMILES by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RDkit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duplicated SMILES which have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std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&gt; 5uM.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Mean the IC50s of duplicated SMILES.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the compounds which are not organic, or which are the salts.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Remove outliers .</a:t>
                </a:r>
                <a:b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(pIC50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3 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  <a:sym typeface="Wingdings" panose="05000000000000000000" pitchFamily="2" charset="2"/>
                  </a:rPr>
                  <a:t>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IC50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&gt;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1000 </a:t>
                </a:r>
                <a:r>
                  <a:rPr lang="en-US" altLang="ko-KR" sz="1200" dirty="0" err="1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uM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, </a:t>
                </a:r>
                <a:b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inhibition percent 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&gt;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100%, </a:t>
                </a:r>
                <a: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/>
                </a:r>
                <a:b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</a:br>
                <a:r>
                  <a:rPr lang="en-US" altLang="ko-KR" sz="1200" dirty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inhibition percent 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</a:t>
                </a:r>
                <a:r>
                  <a:rPr lang="en-US" altLang="ko-KR" sz="1200" b="0" i="0" smtClean="0">
                    <a:latin typeface="Cambria Math" panose="02040503050406030204" pitchFamily="18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&lt;</a:t>
                </a:r>
                <a:r>
                  <a:rPr lang="en-US" altLang="ko-KR" sz="1200" dirty="0" smtClean="0">
                    <a:latin typeface="Calibri" panose="020F0502020204030204" pitchFamily="34" charset="0"/>
                    <a:ea typeface="나눔바른고딕" panose="020B0603020101020101" pitchFamily="50" charset="-127"/>
                    <a:cs typeface="Calibri" panose="020F0502020204030204" pitchFamily="34" charset="0"/>
                  </a:rPr>
                  <a:t> -100%)</a:t>
                </a:r>
              </a:p>
              <a:p>
                <a:endParaRPr lang="en-US" altLang="ko-KR" baseline="0" dirty="0" smtClean="0"/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707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다음으로 </a:t>
            </a:r>
            <a:r>
              <a:rPr lang="en-US" altLang="ko-KR" baseline="0" dirty="0"/>
              <a:t>Feature Engineering</a:t>
            </a:r>
            <a:r>
              <a:rPr lang="ko-KR" altLang="en-US" baseline="0" dirty="0"/>
              <a:t>을 수행하였습니다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Feature</a:t>
            </a:r>
            <a:r>
              <a:rPr lang="ko-KR" altLang="en-US" baseline="0" dirty="0"/>
              <a:t>로 </a:t>
            </a:r>
            <a:r>
              <a:rPr lang="en-US" altLang="ko-KR" baseline="0" dirty="0"/>
              <a:t>SMILES</a:t>
            </a:r>
            <a:r>
              <a:rPr lang="ko-KR" altLang="en-US" baseline="0" dirty="0"/>
              <a:t>로부터 수집된 </a:t>
            </a:r>
            <a:r>
              <a:rPr lang="en-US" altLang="ko-KR" baseline="0" dirty="0"/>
              <a:t>1024</a:t>
            </a:r>
            <a:r>
              <a:rPr lang="ko-KR" altLang="en-US" baseline="0" dirty="0"/>
              <a:t>차원의 </a:t>
            </a:r>
            <a:r>
              <a:rPr lang="en-US" altLang="ko-KR" baseline="0" dirty="0"/>
              <a:t>FP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208</a:t>
            </a:r>
            <a:r>
              <a:rPr lang="ko-KR" altLang="en-US" baseline="0" dirty="0"/>
              <a:t>종의 </a:t>
            </a:r>
            <a:r>
              <a:rPr lang="en-US" altLang="ko-KR" baseline="0" dirty="0" err="1"/>
              <a:t>Desc</a:t>
            </a:r>
            <a:r>
              <a:rPr lang="ko-KR" altLang="en-US" baseline="0" dirty="0"/>
              <a:t>를 사용하여 총 </a:t>
            </a:r>
            <a:r>
              <a:rPr lang="en-US" altLang="ko-KR" baseline="0" dirty="0"/>
              <a:t>feature</a:t>
            </a:r>
            <a:r>
              <a:rPr lang="ko-KR" altLang="en-US" baseline="0" dirty="0"/>
              <a:t>의 개수가 </a:t>
            </a:r>
            <a:r>
              <a:rPr lang="en-US" altLang="ko-KR" baseline="0" dirty="0"/>
              <a:t>1232</a:t>
            </a:r>
            <a:r>
              <a:rPr lang="ko-KR" altLang="en-US" baseline="0" dirty="0"/>
              <a:t>개였는데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데이터 개수 대비 많은 </a:t>
            </a:r>
            <a:r>
              <a:rPr lang="ko-KR" altLang="en-US" baseline="0" dirty="0" err="1"/>
              <a:t>피쳐는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오버피팅을</a:t>
            </a:r>
            <a:r>
              <a:rPr lang="ko-KR" altLang="en-US" baseline="0" dirty="0"/>
              <a:t> 야기할 수 있기 때문에 이 중 중요도가 높은 </a:t>
            </a:r>
            <a:r>
              <a:rPr lang="ko-KR" altLang="en-US" baseline="0" dirty="0" err="1"/>
              <a:t>피쳐만을</a:t>
            </a:r>
            <a:r>
              <a:rPr lang="ko-KR" altLang="en-US" baseline="0" dirty="0"/>
              <a:t> 골라내는 과정이 필요했습니다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다만 </a:t>
            </a:r>
            <a:r>
              <a:rPr lang="en-US" altLang="ko-KR" baseline="0" dirty="0"/>
              <a:t>binary vector</a:t>
            </a:r>
            <a:r>
              <a:rPr lang="ko-KR" altLang="en-US" baseline="0" dirty="0"/>
              <a:t>인 </a:t>
            </a:r>
            <a:r>
              <a:rPr lang="en-US" altLang="ko-KR" baseline="0" dirty="0"/>
              <a:t>FP</a:t>
            </a:r>
            <a:r>
              <a:rPr lang="ko-KR" altLang="en-US" baseline="0" dirty="0"/>
              <a:t>의 경우 잘못 </a:t>
            </a:r>
            <a:r>
              <a:rPr lang="ko-KR" altLang="en-US" baseline="0" dirty="0" err="1"/>
              <a:t>피쳐셀렉션을</a:t>
            </a:r>
            <a:r>
              <a:rPr lang="ko-KR" altLang="en-US" baseline="0" dirty="0"/>
              <a:t> 진행할 경우 문제가 발생할 우려가 있으므로 </a:t>
            </a:r>
            <a:r>
              <a:rPr lang="en-US" altLang="ko-KR" baseline="0" dirty="0" err="1"/>
              <a:t>Desc</a:t>
            </a:r>
            <a:r>
              <a:rPr lang="ko-KR" altLang="en-US" baseline="0" dirty="0"/>
              <a:t>에 대해서만 </a:t>
            </a:r>
            <a:r>
              <a:rPr lang="ko-KR" altLang="en-US" baseline="0" dirty="0" err="1"/>
              <a:t>피쳐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셀렉션을</a:t>
            </a:r>
            <a:r>
              <a:rPr lang="ko-KR" altLang="en-US" baseline="0" dirty="0"/>
              <a:t> 진행하였습니다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해당 과정은 </a:t>
            </a:r>
            <a:r>
              <a:rPr lang="en-US" altLang="ko-KR" baseline="0" dirty="0"/>
              <a:t>Model Free </a:t>
            </a:r>
            <a:r>
              <a:rPr lang="ko-KR" altLang="en-US" baseline="0" dirty="0"/>
              <a:t>방식을 거친 후 </a:t>
            </a:r>
            <a:r>
              <a:rPr lang="en-US" altLang="ko-KR" baseline="0" dirty="0"/>
              <a:t>Model based </a:t>
            </a:r>
            <a:r>
              <a:rPr lang="ko-KR" altLang="en-US" baseline="0" dirty="0"/>
              <a:t>방식을 추가로 적용하는 식으로 진행되었는데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각각의 내용은 이렇습니다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먼저 </a:t>
            </a:r>
            <a:r>
              <a:rPr lang="en-US" altLang="ko-KR" baseline="0" dirty="0"/>
              <a:t>Model Free</a:t>
            </a:r>
            <a:r>
              <a:rPr lang="ko-KR" altLang="en-US" baseline="0" dirty="0"/>
              <a:t>의 경우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카테고리컬</a:t>
            </a:r>
            <a:r>
              <a:rPr lang="ko-KR" altLang="en-US" baseline="0" dirty="0"/>
              <a:t> 변수와 </a:t>
            </a:r>
            <a:r>
              <a:rPr lang="ko-KR" altLang="en-US" baseline="0" dirty="0" err="1"/>
              <a:t>연속형</a:t>
            </a:r>
            <a:r>
              <a:rPr lang="ko-KR" altLang="en-US" baseline="0" dirty="0"/>
              <a:t> 변수를 분리하여 </a:t>
            </a:r>
            <a:r>
              <a:rPr lang="ko-KR" altLang="en-US" baseline="0" dirty="0" err="1"/>
              <a:t>카테고리컬의</a:t>
            </a:r>
            <a:r>
              <a:rPr lang="ko-KR" altLang="en-US" baseline="0" dirty="0"/>
              <a:t> 경우 어느 한 </a:t>
            </a:r>
            <a:r>
              <a:rPr lang="en-US" altLang="ko-KR" baseline="0" dirty="0"/>
              <a:t>class</a:t>
            </a:r>
            <a:r>
              <a:rPr lang="ko-KR" altLang="en-US" baseline="0" dirty="0"/>
              <a:t>로 과하게 쏠린 </a:t>
            </a:r>
            <a:r>
              <a:rPr lang="ko-KR" altLang="en-US" baseline="0" dirty="0" err="1"/>
              <a:t>피쳐를</a:t>
            </a:r>
            <a:r>
              <a:rPr lang="ko-KR" altLang="en-US" baseline="0" dirty="0"/>
              <a:t> 제거하였습니다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연속형의</a:t>
            </a:r>
            <a:r>
              <a:rPr lang="ko-KR" altLang="en-US" baseline="0" dirty="0"/>
              <a:t> 경우 </a:t>
            </a:r>
            <a:r>
              <a:rPr lang="en-US" altLang="ko-KR" baseline="0" dirty="0" err="1"/>
              <a:t>std</a:t>
            </a:r>
            <a:r>
              <a:rPr lang="ko-KR" altLang="en-US" baseline="0" dirty="0"/>
              <a:t>를 확인하여 일정 </a:t>
            </a:r>
            <a:r>
              <a:rPr lang="en-US" altLang="ko-KR" baseline="0" dirty="0" err="1"/>
              <a:t>theshold</a:t>
            </a:r>
            <a:r>
              <a:rPr lang="ko-KR" altLang="en-US" baseline="0" dirty="0"/>
              <a:t>보다 큰 값만을 골라냈습니다</a:t>
            </a:r>
            <a:r>
              <a:rPr lang="en-US" altLang="ko-KR" baseline="0" dirty="0"/>
              <a:t>. Threshold</a:t>
            </a:r>
            <a:r>
              <a:rPr lang="ko-KR" altLang="en-US" baseline="0" dirty="0"/>
              <a:t>는 전반적으로 비슷한 개수의 </a:t>
            </a:r>
            <a:r>
              <a:rPr lang="en-US" altLang="ko-KR" baseline="0" dirty="0"/>
              <a:t>feature</a:t>
            </a:r>
            <a:r>
              <a:rPr lang="ko-KR" altLang="en-US" baseline="0" dirty="0"/>
              <a:t>가 선택되도록 독성 </a:t>
            </a:r>
            <a:r>
              <a:rPr lang="ko-KR" altLang="en-US" baseline="0" dirty="0" err="1"/>
              <a:t>데이터마다</a:t>
            </a:r>
            <a:r>
              <a:rPr lang="ko-KR" altLang="en-US" baseline="0" dirty="0"/>
              <a:t> 조금씩 다르게 설정되었으며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결과적으로 선택된 </a:t>
            </a:r>
            <a:r>
              <a:rPr lang="ko-KR" altLang="en-US" baseline="0" dirty="0" err="1"/>
              <a:t>피쳐는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140</a:t>
            </a:r>
            <a:r>
              <a:rPr lang="ko-KR" altLang="en-US" baseline="0" dirty="0"/>
              <a:t>개 내외입니다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746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baseline="0" dirty="0"/>
              <a:t>모델 프리에 이어 모델 </a:t>
            </a:r>
            <a:r>
              <a:rPr lang="ko-KR" altLang="en-US" baseline="0" dirty="0" err="1"/>
              <a:t>베이스드</a:t>
            </a:r>
            <a:r>
              <a:rPr lang="ko-KR" altLang="en-US" baseline="0" dirty="0"/>
              <a:t> 방식을 적용하였는데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 과정에는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 대해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gain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 가장 크도록 노드를 두 개로 분할하는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 Tree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기반의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 Forest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알고리즘을 사용하였습니다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Classification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시에는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Gini impurity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사용하여 노드를 분할하고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Regression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시에는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사용하여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 Gain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 가장 높게끔 분기하도록 설정했습니다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gini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impurity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나타내며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pi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노드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노드에서 샘플들이 각 레이블 별로 균등하게 분포되어 있을 경우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gini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impurity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높아지게 되는데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 시에는 이것이 낮아지는 쪽으로 분기하게 됩니다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244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이러한 지니 </a:t>
            </a:r>
            <a:r>
              <a:rPr lang="ko-KR" altLang="en-US" baseline="0" dirty="0" err="1"/>
              <a:t>임퓨리티를</a:t>
            </a:r>
            <a:r>
              <a:rPr lang="ko-KR" altLang="en-US" baseline="0" dirty="0"/>
              <a:t> 바탕으로 </a:t>
            </a:r>
            <a:r>
              <a:rPr lang="ko-KR" altLang="en-US" baseline="0" dirty="0" err="1"/>
              <a:t>디시젼</a:t>
            </a:r>
            <a:r>
              <a:rPr lang="ko-KR" altLang="en-US" baseline="0" dirty="0"/>
              <a:t> 트리가 특정 </a:t>
            </a:r>
            <a:r>
              <a:rPr lang="ko-KR" altLang="en-US" baseline="0" dirty="0" err="1"/>
              <a:t>피쳐로</a:t>
            </a:r>
            <a:r>
              <a:rPr lang="ko-KR" altLang="en-US" baseline="0" dirty="0"/>
              <a:t> 분기함으로써 얻는 성능적 이득을 총칭 </a:t>
            </a:r>
            <a:r>
              <a:rPr lang="en-US" altLang="ko-KR" baseline="0" dirty="0"/>
              <a:t>information gain</a:t>
            </a:r>
            <a:r>
              <a:rPr lang="ko-KR" altLang="en-US" baseline="0" dirty="0"/>
              <a:t>을 최대화 하는 방식으로 분기를 진행하게 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해당 수식은 이와 같으며 현재 노드의 </a:t>
            </a:r>
            <a:r>
              <a:rPr lang="en-US" altLang="ko-KR" baseline="0" dirty="0" err="1"/>
              <a:t>gini</a:t>
            </a:r>
            <a:r>
              <a:rPr lang="en-US" altLang="ko-KR" baseline="0" dirty="0"/>
              <a:t> impurity</a:t>
            </a:r>
            <a:r>
              <a:rPr lang="ko-KR" altLang="en-US" baseline="0" dirty="0"/>
              <a:t>에서 자식 노드의 </a:t>
            </a:r>
            <a:r>
              <a:rPr lang="en-US" altLang="ko-KR" baseline="0" dirty="0" err="1"/>
              <a:t>gini</a:t>
            </a:r>
            <a:r>
              <a:rPr lang="en-US" altLang="ko-KR" baseline="0" dirty="0"/>
              <a:t> impurity</a:t>
            </a:r>
            <a:r>
              <a:rPr lang="ko-KR" altLang="en-US" baseline="0" dirty="0"/>
              <a:t>를 샘플 수의 비율만큼 가중치를 곱해서 뺀 값이 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796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이제 </a:t>
            </a:r>
            <a:r>
              <a:rPr lang="en-US" altLang="ko-KR" baseline="0" dirty="0" err="1"/>
              <a:t>i</a:t>
            </a:r>
            <a:r>
              <a:rPr lang="ko-KR" altLang="en-US" baseline="0" dirty="0"/>
              <a:t>번째 </a:t>
            </a:r>
            <a:r>
              <a:rPr lang="ko-KR" altLang="en-US" baseline="0" dirty="0" err="1"/>
              <a:t>피쳐의</a:t>
            </a:r>
            <a:r>
              <a:rPr lang="ko-KR" altLang="en-US" baseline="0" dirty="0"/>
              <a:t> </a:t>
            </a:r>
            <a:r>
              <a:rPr lang="en-US" altLang="ko-KR" baseline="0" dirty="0"/>
              <a:t>importance I(fi)</a:t>
            </a:r>
            <a:r>
              <a:rPr lang="ko-KR" altLang="en-US" baseline="0" dirty="0"/>
              <a:t>를 계산할 수 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이는 수식과 같이 전체 노드의 </a:t>
            </a:r>
            <a:r>
              <a:rPr lang="en-US" altLang="ko-KR" baseline="0" dirty="0"/>
              <a:t>importance gain</a:t>
            </a:r>
            <a:r>
              <a:rPr lang="ko-KR" altLang="en-US" baseline="0" dirty="0"/>
              <a:t>의 총합에서 </a:t>
            </a:r>
            <a:r>
              <a:rPr lang="en-US" altLang="ko-KR" baseline="0" dirty="0"/>
              <a:t>fi</a:t>
            </a:r>
            <a:r>
              <a:rPr lang="ko-KR" altLang="en-US" baseline="0" dirty="0"/>
              <a:t>에 의해 분기된 모든 노드의 </a:t>
            </a:r>
            <a:r>
              <a:rPr lang="en-US" altLang="ko-KR" baseline="0" dirty="0"/>
              <a:t>importance gain</a:t>
            </a:r>
            <a:r>
              <a:rPr lang="ko-KR" altLang="en-US" baseline="0" dirty="0"/>
              <a:t>의 비율로 정의됩니다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000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이는 다시 모든 </a:t>
            </a:r>
            <a:r>
              <a:rPr lang="ko-KR" altLang="en-US" baseline="0" dirty="0" err="1"/>
              <a:t>피쳐의</a:t>
            </a:r>
            <a:r>
              <a:rPr lang="ko-KR" altLang="en-US" baseline="0" dirty="0"/>
              <a:t> </a:t>
            </a:r>
            <a:r>
              <a:rPr lang="en-US" altLang="ko-KR" baseline="0" dirty="0"/>
              <a:t>importance </a:t>
            </a:r>
            <a:r>
              <a:rPr lang="ko-KR" altLang="en-US" baseline="0" dirty="0"/>
              <a:t>합으로 나누어져 </a:t>
            </a:r>
            <a:r>
              <a:rPr lang="en-US" altLang="ko-KR" baseline="0" dirty="0"/>
              <a:t>normalize </a:t>
            </a:r>
            <a:r>
              <a:rPr lang="ko-KR" altLang="en-US" baseline="0" dirty="0"/>
              <a:t>되게 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이와 같은 기법을 </a:t>
            </a:r>
            <a:r>
              <a:rPr lang="en-US" altLang="ko-KR" baseline="0" dirty="0"/>
              <a:t>Mean Decrease in Impurity</a:t>
            </a:r>
            <a:r>
              <a:rPr lang="ko-KR" altLang="en-US" baseline="0" dirty="0"/>
              <a:t> 방법이라고 하는데</a:t>
            </a:r>
            <a:r>
              <a:rPr lang="en-US" altLang="ko-KR" baseline="0" dirty="0"/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 방식을 사용하면 각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 주는 영향을 고려한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각각의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확인할 수 있다고 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 이러한 방법에는 문제가 있다는 점을 파악하였는데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MDI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기반의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 importance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 기본적으로 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연속형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변수나 많은 범주를 가진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(high-cardinality)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변수의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과대평가하는 경향이 있다는 점입니다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분기에 따른 실제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 gain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자체는 적더라도 이러한 변수로 노드 분기 자체가 많아지면 상대적인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 증가하게 되어 노드 분기의 기준이 될 기회가 많기 때문이며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문제를 해결하기 위해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수치형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변수를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하고 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범주형의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범주를 줄이는 과정을 거쳤습니다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64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이러한 일련의 과정을 거쳐 최종적으로 선택된 </a:t>
            </a:r>
            <a:r>
              <a:rPr lang="ko-KR" altLang="en-US" baseline="0" dirty="0" err="1"/>
              <a:t>피쳐는</a:t>
            </a:r>
            <a:r>
              <a:rPr lang="ko-KR" altLang="en-US" baseline="0" dirty="0"/>
              <a:t> 그림과 같습니다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DILI</a:t>
            </a:r>
            <a:r>
              <a:rPr lang="ko-KR" altLang="en-US" baseline="0" dirty="0"/>
              <a:t>의 경우 </a:t>
            </a:r>
            <a:r>
              <a:rPr lang="en-US" altLang="ko-KR" baseline="0" dirty="0"/>
              <a:t>0.01</a:t>
            </a:r>
            <a:r>
              <a:rPr lang="ko-KR" altLang="en-US" baseline="0" dirty="0"/>
              <a:t>보다 큰 </a:t>
            </a:r>
            <a:r>
              <a:rPr lang="en-US" altLang="ko-KR" baseline="0" dirty="0"/>
              <a:t>importance</a:t>
            </a:r>
            <a:r>
              <a:rPr lang="ko-KR" altLang="en-US" baseline="0" dirty="0"/>
              <a:t>를 가지는 </a:t>
            </a:r>
            <a:r>
              <a:rPr lang="en-US" altLang="ko-KR" baseline="0" dirty="0"/>
              <a:t>36</a:t>
            </a:r>
            <a:r>
              <a:rPr lang="ko-KR" altLang="en-US" baseline="0" dirty="0"/>
              <a:t>개의 </a:t>
            </a:r>
            <a:r>
              <a:rPr lang="ko-KR" altLang="en-US" baseline="0" dirty="0" err="1"/>
              <a:t>피쳐를</a:t>
            </a:r>
            <a:r>
              <a:rPr lang="ko-KR" altLang="en-US" baseline="0" dirty="0"/>
              <a:t> 선택하였으며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481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 </a:t>
            </a:r>
            <a:r>
              <a:rPr lang="ko-KR" altLang="en-US" dirty="0"/>
              <a:t>먼저 연구</a:t>
            </a:r>
            <a:r>
              <a:rPr lang="ko-KR" altLang="en-US" baseline="0" dirty="0"/>
              <a:t> 주제를 정하게 된 배경에 대해 설명하는 것으로 시작하여 연구에 사용된 </a:t>
            </a:r>
            <a:r>
              <a:rPr lang="ko-KR" altLang="en-US" baseline="0" dirty="0" err="1"/>
              <a:t>데이터셋과</a:t>
            </a:r>
            <a:r>
              <a:rPr lang="ko-KR" altLang="en-US" baseline="0" dirty="0"/>
              <a:t> 방법론 등을 설명하고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결과를 분석하도록 하겠습니다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398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AMES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43</a:t>
            </a:r>
            <a:r>
              <a:rPr lang="ko-KR" altLang="en-US" baseline="0" dirty="0"/>
              <a:t>개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995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/>
              <a:t>hERG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31</a:t>
            </a:r>
            <a:r>
              <a:rPr lang="ko-KR" altLang="en-US" baseline="0" dirty="0"/>
              <a:t>개의 </a:t>
            </a:r>
            <a:r>
              <a:rPr lang="ko-KR" altLang="en-US" baseline="0" dirty="0" err="1"/>
              <a:t>피쳐가</a:t>
            </a:r>
            <a:r>
              <a:rPr lang="ko-KR" altLang="en-US" baseline="0" dirty="0"/>
              <a:t> 선택되었습니다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공부한 바에 따르면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이러한 방식은 보통 </a:t>
            </a:r>
            <a:r>
              <a:rPr lang="en-US" altLang="ko-KR" baseline="0" dirty="0"/>
              <a:t>importance</a:t>
            </a:r>
            <a:r>
              <a:rPr lang="ko-KR" altLang="en-US" baseline="0" dirty="0"/>
              <a:t>가 급격히 낮아지는 구간을 확인하여 이를 </a:t>
            </a:r>
            <a:r>
              <a:rPr lang="en-US" altLang="ko-KR" baseline="0" dirty="0"/>
              <a:t>threshold</a:t>
            </a:r>
            <a:r>
              <a:rPr lang="ko-KR" altLang="en-US" baseline="0" dirty="0"/>
              <a:t>로 정하는 경향이 있는 것으로 보여지는데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보시는 바와 같이 </a:t>
            </a:r>
            <a:r>
              <a:rPr lang="en-US" altLang="ko-KR" baseline="0" dirty="0" err="1"/>
              <a:t>hERG</a:t>
            </a:r>
            <a:r>
              <a:rPr lang="ko-KR" altLang="en-US" baseline="0" dirty="0"/>
              <a:t>의 경우 그러한 방식을 적용하면 </a:t>
            </a:r>
            <a:r>
              <a:rPr lang="ko-KR" altLang="en-US" baseline="0" dirty="0" err="1"/>
              <a:t>피쳐의</a:t>
            </a:r>
            <a:r>
              <a:rPr lang="ko-KR" altLang="en-US" baseline="0" dirty="0"/>
              <a:t> 수가 너무 적어지므로 </a:t>
            </a:r>
            <a:r>
              <a:rPr lang="en-US" altLang="ko-KR" baseline="0" dirty="0"/>
              <a:t>30</a:t>
            </a:r>
            <a:r>
              <a:rPr lang="ko-KR" altLang="en-US" baseline="0" dirty="0"/>
              <a:t>개 내외의 </a:t>
            </a:r>
            <a:r>
              <a:rPr lang="ko-KR" altLang="en-US" baseline="0" dirty="0" err="1"/>
              <a:t>피쳐가</a:t>
            </a:r>
            <a:r>
              <a:rPr lang="ko-KR" altLang="en-US" baseline="0" dirty="0"/>
              <a:t> 선택되도록 하는 임의의 </a:t>
            </a:r>
            <a:r>
              <a:rPr lang="en-US" altLang="ko-KR" baseline="0" dirty="0"/>
              <a:t>threshold</a:t>
            </a:r>
            <a:r>
              <a:rPr lang="ko-KR" altLang="en-US" baseline="0" dirty="0"/>
              <a:t>를 이용하였습니다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060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Multi class </a:t>
            </a:r>
            <a:r>
              <a:rPr lang="ko-KR" altLang="en-US" baseline="0" dirty="0"/>
              <a:t>또한 마찬가지로 </a:t>
            </a:r>
            <a:r>
              <a:rPr lang="en-US" altLang="ko-KR" baseline="0" dirty="0"/>
              <a:t>Gini impurity</a:t>
            </a:r>
            <a:r>
              <a:rPr lang="ko-KR" altLang="en-US" baseline="0" dirty="0"/>
              <a:t>를 사용하는데 여기서는 </a:t>
            </a:r>
            <a:r>
              <a:rPr lang="en-US" altLang="ko-KR" baseline="0" dirty="0"/>
              <a:t>class</a:t>
            </a:r>
            <a:r>
              <a:rPr lang="ko-KR" altLang="en-US" baseline="0" dirty="0"/>
              <a:t>의 개수만큼 </a:t>
            </a:r>
            <a:r>
              <a:rPr lang="en-US" altLang="ko-KR" baseline="0" dirty="0"/>
              <a:t>C</a:t>
            </a:r>
            <a:r>
              <a:rPr lang="ko-KR" altLang="en-US" baseline="0" dirty="0"/>
              <a:t>를 늘려 계산을 수행하게 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295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마찬가지 과정을 거쳐 </a:t>
            </a:r>
            <a:r>
              <a:rPr lang="en-US" altLang="ko-KR" baseline="0" dirty="0"/>
              <a:t>AOT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EPA category</a:t>
            </a:r>
            <a:r>
              <a:rPr lang="ko-KR" altLang="en-US" baseline="0" dirty="0"/>
              <a:t>와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6098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GHS category</a:t>
            </a:r>
            <a:r>
              <a:rPr lang="ko-KR" altLang="en-US" baseline="0" dirty="0"/>
              <a:t>를 예측하기 위해서 각각 </a:t>
            </a:r>
            <a:r>
              <a:rPr lang="en-US" altLang="ko-KR" baseline="0" dirty="0"/>
              <a:t>36</a:t>
            </a:r>
            <a:r>
              <a:rPr lang="ko-KR" altLang="en-US" baseline="0" dirty="0"/>
              <a:t>개의 </a:t>
            </a:r>
            <a:r>
              <a:rPr lang="ko-KR" altLang="en-US" baseline="0" dirty="0" err="1"/>
              <a:t>피쳐가</a:t>
            </a:r>
            <a:r>
              <a:rPr lang="ko-KR" altLang="en-US" baseline="0" dirty="0"/>
              <a:t> 선택되었습니다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305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Regression</a:t>
            </a:r>
            <a:r>
              <a:rPr lang="ko-KR" altLang="en-US" baseline="0" dirty="0"/>
              <a:t>의 경우 </a:t>
            </a:r>
            <a:r>
              <a:rPr lang="en-US" altLang="ko-KR" baseline="0" dirty="0"/>
              <a:t>Gini impurity</a:t>
            </a:r>
            <a:r>
              <a:rPr lang="ko-KR" altLang="en-US" baseline="0" dirty="0"/>
              <a:t>가 아닌 </a:t>
            </a:r>
            <a:r>
              <a:rPr lang="en-US" altLang="ko-KR" baseline="0" dirty="0"/>
              <a:t>MSE</a:t>
            </a:r>
            <a:r>
              <a:rPr lang="ko-KR" altLang="en-US" baseline="0" dirty="0"/>
              <a:t>를 기반으로 </a:t>
            </a:r>
            <a:r>
              <a:rPr lang="en-US" altLang="ko-KR" baseline="0" dirty="0"/>
              <a:t>Information Gain</a:t>
            </a:r>
            <a:r>
              <a:rPr lang="ko-KR" altLang="en-US" baseline="0" dirty="0"/>
              <a:t>을 계산하게 되며</a:t>
            </a:r>
            <a:r>
              <a:rPr lang="en-US" altLang="ko-KR" baseline="0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76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마찬가지의 과정을 거쳐 </a:t>
            </a:r>
            <a:r>
              <a:rPr lang="en-US" altLang="ko-KR" baseline="0" dirty="0"/>
              <a:t>33</a:t>
            </a:r>
            <a:r>
              <a:rPr lang="ko-KR" altLang="en-US" baseline="0" dirty="0"/>
              <a:t>개의 </a:t>
            </a:r>
            <a:r>
              <a:rPr lang="ko-KR" altLang="en-US" baseline="0" dirty="0" err="1"/>
              <a:t>피쳐를</a:t>
            </a:r>
            <a:r>
              <a:rPr lang="ko-KR" altLang="en-US" baseline="0" dirty="0"/>
              <a:t> 선택하였습니다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408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다음으로 모델 평가 지수입니다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Generalize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 performance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측정하기 위해 각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 대해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5-Fold Cross Validation procedure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 수행되었으며 최종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 전체 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수행결과의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평균값으로 측정되었습니다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경우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Stratified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 사용되었고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Evaluation metric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으로는 서로 다른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 performance indicator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 사용되었습니다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기본적인 정확도의 확인을 위해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사용하였으며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Class imbalance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 경우를 감안하여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Balanced Accuracy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추가로 측정하였습니다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observed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positive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대비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positive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비율인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값과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observed negative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대비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negative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비율인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specificity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산술평균으로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imbalance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때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더 나은 측정을 수행할 수 있다고 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614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이어서 앞서 언급한 </a:t>
            </a:r>
            <a:r>
              <a:rPr lang="en-US" altLang="ko-KR" baseline="0" dirty="0"/>
              <a:t>recall</a:t>
            </a:r>
            <a:r>
              <a:rPr lang="ko-KR" altLang="en-US" baseline="0" dirty="0"/>
              <a:t>값과</a:t>
            </a:r>
            <a:r>
              <a:rPr lang="en-US" altLang="ko-KR" baseline="0" dirty="0"/>
              <a:t>, Predicted Positive </a:t>
            </a:r>
            <a:r>
              <a:rPr lang="ko-KR" altLang="en-US" baseline="0" dirty="0"/>
              <a:t>대비 </a:t>
            </a:r>
            <a:r>
              <a:rPr lang="en-US" altLang="ko-KR" baseline="0" dirty="0"/>
              <a:t>True positive </a:t>
            </a:r>
            <a:r>
              <a:rPr lang="ko-KR" altLang="en-US" baseline="0" dirty="0"/>
              <a:t>비율인 </a:t>
            </a:r>
            <a:r>
              <a:rPr lang="en-US" altLang="ko-KR" baseline="0" dirty="0"/>
              <a:t>Precision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224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그리고 그 둘의 </a:t>
            </a:r>
            <a:r>
              <a:rPr lang="ko-KR" altLang="en-US" baseline="0" dirty="0" err="1"/>
              <a:t>조화평균인</a:t>
            </a:r>
            <a:r>
              <a:rPr lang="ko-KR" altLang="en-US" baseline="0" dirty="0"/>
              <a:t> </a:t>
            </a:r>
            <a:r>
              <a:rPr lang="en-US" altLang="ko-KR" baseline="0" dirty="0"/>
              <a:t>F1 </a:t>
            </a:r>
            <a:r>
              <a:rPr lang="ko-KR" altLang="en-US" baseline="0" dirty="0"/>
              <a:t>값을 평가지표로 채택하였습니다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이는 두 지표의 성능이 모두 무난하게 좋을 때 높은 값을 보이는 지표로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둘 사이 균형을 유지할 수 있도록 도와줍니다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71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연구 배경입니다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22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결과에 대해서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7989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먼저 </a:t>
            </a:r>
            <a:r>
              <a:rPr lang="en-US" altLang="ko-KR" baseline="0" dirty="0"/>
              <a:t>DILI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78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해당 그래프는 </a:t>
            </a:r>
            <a:r>
              <a:rPr lang="en-US" altLang="ko-KR" baseline="0" dirty="0"/>
              <a:t>DILI</a:t>
            </a:r>
            <a:r>
              <a:rPr lang="ko-KR" altLang="en-US" baseline="0" dirty="0"/>
              <a:t>에 대하여 </a:t>
            </a:r>
            <a:r>
              <a:rPr lang="en-US" altLang="ko-KR" baseline="0" dirty="0"/>
              <a:t>Logistic Regression</a:t>
            </a:r>
            <a:r>
              <a:rPr lang="ko-KR" altLang="en-US" baseline="0" dirty="0"/>
              <a:t>을 이용해 수행한 성능 평가로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좌측상단부터 차례로 기본</a:t>
            </a:r>
            <a:r>
              <a:rPr lang="en-US" altLang="ko-KR" baseline="0" dirty="0"/>
              <a:t>, normalization </a:t>
            </a:r>
            <a:r>
              <a:rPr lang="ko-KR" altLang="en-US" baseline="0" dirty="0" err="1"/>
              <a:t>수행이후</a:t>
            </a:r>
            <a:r>
              <a:rPr lang="en-US" altLang="ko-KR" baseline="0" dirty="0"/>
              <a:t>, smote </a:t>
            </a:r>
            <a:r>
              <a:rPr lang="ko-KR" altLang="en-US" baseline="0" dirty="0"/>
              <a:t>추가 수행 결과입니다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특별한 처리를 가하지 않은 기본 데이터를 사용한 모델의 경우 </a:t>
            </a:r>
            <a:r>
              <a:rPr lang="en-US" altLang="ko-KR" baseline="0" dirty="0"/>
              <a:t>C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16</a:t>
            </a:r>
            <a:r>
              <a:rPr lang="ko-KR" altLang="en-US" baseline="0" dirty="0"/>
              <a:t>일 때 모든 지표에서 좋은 성능을 보임을 확인할 수 있었습니다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전반적인 성능은 </a:t>
            </a:r>
            <a:r>
              <a:rPr lang="en-US" altLang="ko-KR" baseline="0" dirty="0"/>
              <a:t>0.6 </a:t>
            </a:r>
            <a:r>
              <a:rPr lang="ko-KR" altLang="en-US" baseline="0" dirty="0"/>
              <a:t>내외로 그렇게 좋지 못함을 확인할 수 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이는 </a:t>
            </a:r>
            <a:r>
              <a:rPr lang="en-US" altLang="ko-KR" baseline="0" dirty="0"/>
              <a:t>DILI </a:t>
            </a:r>
            <a:r>
              <a:rPr lang="ko-KR" altLang="en-US" baseline="0" dirty="0"/>
              <a:t>데이터가 양적으로 다소 부족하기 때문이라고 생각됩니다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scaling</a:t>
            </a:r>
            <a:r>
              <a:rPr lang="ko-KR" altLang="en-US" baseline="0" dirty="0"/>
              <a:t>을 한 데이터에 대해서는 </a:t>
            </a:r>
            <a:r>
              <a:rPr lang="en-US" altLang="ko-KR" baseline="0" dirty="0"/>
              <a:t>c</a:t>
            </a:r>
            <a:r>
              <a:rPr lang="ko-KR" altLang="en-US" baseline="0" dirty="0"/>
              <a:t>값이 커질수록 성능이 감소하는 것을 확인할 수 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그럼에도 전체적인 성능은 처리 전보다는 좋은 것을 확인할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또 여기에 추가로 </a:t>
            </a:r>
            <a:r>
              <a:rPr lang="en-US" altLang="ko-KR" baseline="0" dirty="0"/>
              <a:t>oversampling</a:t>
            </a:r>
            <a:r>
              <a:rPr lang="ko-KR" altLang="en-US" baseline="0" dirty="0"/>
              <a:t>을 하여 </a:t>
            </a:r>
            <a:r>
              <a:rPr lang="en-US" altLang="ko-KR" baseline="0" dirty="0"/>
              <a:t>class</a:t>
            </a:r>
            <a:r>
              <a:rPr lang="ko-KR" altLang="en-US" baseline="0" dirty="0"/>
              <a:t>의 비율을 맞춰 준 결과 </a:t>
            </a:r>
            <a:r>
              <a:rPr lang="en-US" altLang="ko-KR" baseline="0" dirty="0"/>
              <a:t>c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2</a:t>
            </a:r>
            <a:r>
              <a:rPr lang="ko-KR" altLang="en-US" baseline="0" dirty="0"/>
              <a:t>일 때 최대 성능을 기록하고 이후로 감소하는 모습을 확인할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161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다음으로 </a:t>
            </a:r>
            <a:r>
              <a:rPr lang="en-US" altLang="ko-KR" baseline="0" dirty="0"/>
              <a:t>LGBM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러닝레이트와</a:t>
            </a:r>
            <a:r>
              <a:rPr lang="ko-KR" altLang="en-US" baseline="0" dirty="0"/>
              <a:t> 트리 개수를 변경해가며 성능 평가를 수행하였고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러닝레이트와</a:t>
            </a:r>
            <a:r>
              <a:rPr lang="ko-KR" altLang="en-US" baseline="0" dirty="0"/>
              <a:t> 성능은 전반적으로 반비례 관계를 보임을 알 수 있었습니다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또한 트리 개수가 떨어질 때 성능이 급격하게 감소하는 경향을 확인할 수 있습니다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별도의 처리를 하지 않은 데이터에 대해서는 </a:t>
            </a:r>
            <a:r>
              <a:rPr lang="ko-KR" altLang="en-US" baseline="0" dirty="0" err="1"/>
              <a:t>러닝레이트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0.01, </a:t>
            </a:r>
            <a:r>
              <a:rPr lang="ko-KR" altLang="en-US" baseline="0" dirty="0"/>
              <a:t>트리 </a:t>
            </a:r>
            <a:r>
              <a:rPr lang="en-US" altLang="ko-KR" baseline="0" dirty="0"/>
              <a:t>1000</a:t>
            </a:r>
            <a:r>
              <a:rPr lang="ko-KR" altLang="en-US" baseline="0" dirty="0"/>
              <a:t>개일 때 최고의 성능을 보이고 있으며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기본적인 </a:t>
            </a:r>
            <a:r>
              <a:rPr lang="ko-KR" altLang="en-US" baseline="0" dirty="0" err="1"/>
              <a:t>노말라이즈를</a:t>
            </a:r>
            <a:r>
              <a:rPr lang="ko-KR" altLang="en-US" baseline="0" dirty="0"/>
              <a:t> 해준 후에는 </a:t>
            </a:r>
            <a:r>
              <a:rPr lang="ko-KR" altLang="en-US" baseline="0" dirty="0" err="1"/>
              <a:t>러닝레이트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0.01, </a:t>
            </a:r>
            <a:r>
              <a:rPr lang="ko-KR" altLang="en-US" baseline="0" dirty="0"/>
              <a:t>트리 </a:t>
            </a:r>
            <a:r>
              <a:rPr lang="en-US" altLang="ko-KR" baseline="0" dirty="0"/>
              <a:t>900</a:t>
            </a:r>
            <a:r>
              <a:rPr lang="ko-KR" altLang="en-US" baseline="0" dirty="0"/>
              <a:t>이상에서 성능이 가장 높았습니다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여기서 </a:t>
            </a:r>
            <a:r>
              <a:rPr lang="ko-KR" altLang="en-US" baseline="0" dirty="0" err="1"/>
              <a:t>러닝레이트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0.01, </a:t>
            </a:r>
            <a:r>
              <a:rPr lang="ko-KR" altLang="en-US" baseline="0" dirty="0"/>
              <a:t>트리 </a:t>
            </a:r>
            <a:r>
              <a:rPr lang="en-US" altLang="ko-KR" baseline="0" dirty="0"/>
              <a:t>800</a:t>
            </a:r>
            <a:r>
              <a:rPr lang="ko-KR" altLang="en-US" baseline="0" dirty="0"/>
              <a:t>에서는 잠시 </a:t>
            </a:r>
            <a:r>
              <a:rPr lang="ko-KR" altLang="en-US" baseline="0" dirty="0" err="1"/>
              <a:t>성능지표가</a:t>
            </a:r>
            <a:r>
              <a:rPr lang="ko-KR" altLang="en-US" baseline="0" dirty="0"/>
              <a:t> 떨어진 것을 확인할 수 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이러한 현상의 정확한 원인 등에 대해서도 추가적인 공부를 통해 알아볼 예정입니다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Normalization</a:t>
            </a:r>
            <a:r>
              <a:rPr lang="ko-KR" altLang="en-US" baseline="0" dirty="0"/>
              <a:t>과 오버샘플링을 모두 적용한 경우에는 </a:t>
            </a:r>
            <a:r>
              <a:rPr lang="ko-KR" altLang="en-US" baseline="0" dirty="0" err="1"/>
              <a:t>러닝레이트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0.01, </a:t>
            </a:r>
            <a:r>
              <a:rPr lang="ko-KR" altLang="en-US" baseline="0" dirty="0" err="1"/>
              <a:t>트리개수</a:t>
            </a:r>
            <a:r>
              <a:rPr lang="ko-KR" altLang="en-US" baseline="0" dirty="0"/>
              <a:t> </a:t>
            </a:r>
            <a:r>
              <a:rPr lang="en-US" altLang="ko-KR" baseline="0" dirty="0"/>
              <a:t>900</a:t>
            </a:r>
            <a:r>
              <a:rPr lang="ko-KR" altLang="en-US" baseline="0" dirty="0" err="1"/>
              <a:t>개일때</a:t>
            </a:r>
            <a:r>
              <a:rPr lang="ko-KR" altLang="en-US" baseline="0" dirty="0"/>
              <a:t> 최고 성능을 보이고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970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다음으로는 </a:t>
            </a:r>
            <a:r>
              <a:rPr lang="ko-KR" altLang="en-US" baseline="0" dirty="0" err="1"/>
              <a:t>랜덤포레스트를</a:t>
            </a:r>
            <a:r>
              <a:rPr lang="ko-KR" altLang="en-US" baseline="0" dirty="0"/>
              <a:t> 이용했는데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성능 지표가 어떤 특정한 경향을 보이지 않았습니다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다만 전반적으로 트리 개수가 </a:t>
            </a:r>
            <a:r>
              <a:rPr lang="en-US" altLang="ko-KR" baseline="0" dirty="0"/>
              <a:t>700</a:t>
            </a:r>
            <a:r>
              <a:rPr lang="ko-KR" altLang="en-US" baseline="0" dirty="0"/>
              <a:t>개일 때의 성능이 가장 무난하게 좋은 것을 확인할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389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/>
              <a:t>Knn</a:t>
            </a:r>
            <a:r>
              <a:rPr lang="ko-KR" altLang="en-US" baseline="0" dirty="0"/>
              <a:t>의 경우 </a:t>
            </a:r>
            <a:r>
              <a:rPr lang="en-US" altLang="ko-KR" baseline="0" dirty="0"/>
              <a:t>k</a:t>
            </a:r>
            <a:r>
              <a:rPr lang="ko-KR" altLang="en-US" baseline="0" dirty="0"/>
              <a:t>가 증가함에 따라 성능이 감소하였고</a:t>
            </a:r>
            <a:r>
              <a:rPr lang="en-US" altLang="ko-KR" baseline="0" dirty="0"/>
              <a:t>, 3</a:t>
            </a:r>
            <a:r>
              <a:rPr lang="ko-KR" altLang="en-US" baseline="0" dirty="0"/>
              <a:t>가지 경우 모두에 대하여 </a:t>
            </a:r>
            <a:r>
              <a:rPr lang="en-US" altLang="ko-KR" baseline="0" dirty="0"/>
              <a:t>k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3</a:t>
            </a:r>
            <a:r>
              <a:rPr lang="ko-KR" altLang="en-US" baseline="0" dirty="0"/>
              <a:t>일 때 최고의 성능을 보임을 알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3397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/>
              <a:t>Svm</a:t>
            </a:r>
            <a:r>
              <a:rPr lang="en-US" altLang="ko-KR" baseline="0" dirty="0"/>
              <a:t> </a:t>
            </a:r>
            <a:r>
              <a:rPr lang="ko-KR" altLang="en-US" baseline="0" dirty="0"/>
              <a:t>또한 성능의 경향성을 파악하기가 다소 어려웠는데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대체로 </a:t>
            </a:r>
            <a:r>
              <a:rPr lang="en-US" altLang="ko-KR" baseline="0" dirty="0"/>
              <a:t>c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10</a:t>
            </a:r>
            <a:r>
              <a:rPr lang="ko-KR" altLang="en-US" baseline="0" dirty="0"/>
              <a:t>일 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감마는 </a:t>
            </a:r>
            <a:r>
              <a:rPr lang="en-US" altLang="ko-KR" baseline="0" dirty="0"/>
              <a:t>0.01</a:t>
            </a:r>
            <a:r>
              <a:rPr lang="ko-KR" altLang="en-US" baseline="0" dirty="0" err="1"/>
              <a:t>일때</a:t>
            </a:r>
            <a:r>
              <a:rPr lang="ko-KR" altLang="en-US" baseline="0" dirty="0"/>
              <a:t> 전반적인 성능이 좋았습니다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여기서 </a:t>
            </a:r>
            <a:r>
              <a:rPr lang="en-US" altLang="ko-KR" baseline="0" dirty="0"/>
              <a:t>C</a:t>
            </a:r>
            <a:r>
              <a:rPr lang="ko-KR" altLang="en-US" baseline="0" dirty="0"/>
              <a:t> 매개변수는 모델에 제약을 거는 </a:t>
            </a:r>
            <a:r>
              <a:rPr lang="ko-KR" altLang="en-US" baseline="0" dirty="0" err="1"/>
              <a:t>파라미터로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작을수록 강하게 제약을 걸게 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또한 감마는 </a:t>
            </a:r>
            <a:r>
              <a:rPr lang="ko-KR" altLang="en-US" baseline="0" dirty="0" err="1"/>
              <a:t>가우시안</a:t>
            </a:r>
            <a:r>
              <a:rPr lang="ko-KR" altLang="en-US" baseline="0" dirty="0"/>
              <a:t> 커널의 폭을 제어하는 매개변수로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작을수록 비선형 결정 경계가 천천히 바뀌게 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너무 천천히 바뀔 경우 제대로 된 분류를 하지 못하고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너무 빠르게 바뀔 경우 모델이 복잡해져 </a:t>
            </a:r>
            <a:r>
              <a:rPr lang="ko-KR" altLang="en-US" baseline="0" dirty="0" err="1"/>
              <a:t>오버피팅이</a:t>
            </a:r>
            <a:r>
              <a:rPr lang="ko-KR" altLang="en-US" baseline="0" dirty="0"/>
              <a:t> 일어나므로 </a:t>
            </a:r>
            <a:r>
              <a:rPr lang="en-US" altLang="ko-KR" baseline="0" dirty="0"/>
              <a:t>0.01</a:t>
            </a:r>
            <a:r>
              <a:rPr lang="ko-KR" altLang="en-US" baseline="0" dirty="0"/>
              <a:t>에서 성능이 좋았던 것으로 생각됩니다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798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</a:t>
            </a:r>
            <a:r>
              <a:rPr lang="en-US" altLang="ko-KR" dirty="0"/>
              <a:t>AMES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07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/>
              <a:t>로지스틱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리그레션의</a:t>
            </a:r>
            <a:r>
              <a:rPr lang="ko-KR" altLang="en-US" baseline="0" dirty="0"/>
              <a:t> 경우 전처리 후에는 두 경우 모두 </a:t>
            </a:r>
            <a:r>
              <a:rPr lang="en-US" altLang="ko-KR" baseline="0" dirty="0"/>
              <a:t>C</a:t>
            </a:r>
            <a:r>
              <a:rPr lang="ko-KR" altLang="en-US" baseline="0" dirty="0"/>
              <a:t>가 증가함에 따라 성능이 감소했습니다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전처리 전에는 </a:t>
            </a:r>
            <a:r>
              <a:rPr lang="en-US" altLang="ko-KR" baseline="0" dirty="0"/>
              <a:t>c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32</a:t>
            </a:r>
            <a:r>
              <a:rPr lang="ko-KR" altLang="en-US" baseline="0" dirty="0"/>
              <a:t>일 때 최적의 성능을 보였습니다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955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/>
              <a:t>Lgbm</a:t>
            </a:r>
            <a:r>
              <a:rPr lang="ko-KR" altLang="en-US" baseline="0" dirty="0"/>
              <a:t>의 경우 러닝 </a:t>
            </a:r>
            <a:r>
              <a:rPr lang="ko-KR" altLang="en-US" baseline="0" dirty="0" err="1"/>
              <a:t>레이트가</a:t>
            </a:r>
            <a:r>
              <a:rPr lang="ko-KR" altLang="en-US" baseline="0" dirty="0"/>
              <a:t> 감소하면 전체적으로 성능이 감소했다가 다시 오르는 것을 확인할 수 있는데</a:t>
            </a:r>
            <a:r>
              <a:rPr lang="en-US" altLang="ko-KR" baseline="0" dirty="0"/>
              <a:t>, tree</a:t>
            </a:r>
            <a:r>
              <a:rPr lang="ko-KR" altLang="en-US" baseline="0" dirty="0"/>
              <a:t>가 늘어남에 따라 특정 값에 수렴하는 경향을 보였습니다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이러한 경향은 전처리 후에도 동일했습니다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153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업무인턴으로서 현재 진행되고 있는 약물 독성 연구에 필요한 데이터를 수집하고 가공하는 등의 보조업무를 수행하였는데</a:t>
            </a:r>
            <a:r>
              <a:rPr lang="en-US" altLang="ko-KR" dirty="0"/>
              <a:t>, </a:t>
            </a:r>
            <a:r>
              <a:rPr lang="ko-KR" altLang="en-US" dirty="0"/>
              <a:t>이 과정에서 수집한 데이터를 기반으로 개인 연구를 진행하기로 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DILI, </a:t>
            </a:r>
            <a:r>
              <a:rPr lang="en-US" altLang="ko-KR" dirty="0" err="1"/>
              <a:t>hERG</a:t>
            </a:r>
            <a:r>
              <a:rPr lang="en-US" altLang="ko-KR" dirty="0"/>
              <a:t> </a:t>
            </a:r>
            <a:r>
              <a:rPr lang="ko-KR" altLang="en-US" dirty="0"/>
              <a:t>등을 포함한 </a:t>
            </a:r>
            <a:r>
              <a:rPr lang="en-US" altLang="ko-KR" dirty="0"/>
              <a:t>4</a:t>
            </a:r>
            <a:r>
              <a:rPr lang="ko-KR" altLang="en-US" dirty="0"/>
              <a:t>종 독성에 대하여 여러 소스로부터</a:t>
            </a:r>
            <a:r>
              <a:rPr lang="ko-KR" altLang="en-US" baseline="0" dirty="0"/>
              <a:t> </a:t>
            </a:r>
            <a:r>
              <a:rPr lang="en-US" altLang="ko-KR" baseline="0" dirty="0"/>
              <a:t>SMILES </a:t>
            </a:r>
            <a:r>
              <a:rPr lang="ko-KR" altLang="en-US" baseline="0" dirty="0"/>
              <a:t>구조와 독성 데이터 정보를 수집하였고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이를 이용해 최대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가지의 예측 모델을 평가하였습니다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096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/>
              <a:t>랜덤포레스트의</a:t>
            </a:r>
            <a:r>
              <a:rPr lang="ko-KR" altLang="en-US" baseline="0" dirty="0"/>
              <a:t> 경우 약간의 </a:t>
            </a:r>
            <a:r>
              <a:rPr lang="en-US" altLang="ko-KR" baseline="0" dirty="0"/>
              <a:t>fluctuation</a:t>
            </a:r>
            <a:r>
              <a:rPr lang="ko-KR" altLang="en-US" baseline="0" dirty="0"/>
              <a:t>은 있지만 전반적으로 트리 개수와 비례하는 성능을 보임을 확인할 수 있었습니다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4568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/>
              <a:t>Knn</a:t>
            </a:r>
            <a:r>
              <a:rPr lang="ko-KR" altLang="en-US" baseline="0" dirty="0"/>
              <a:t>은 </a:t>
            </a:r>
            <a:r>
              <a:rPr lang="en-US" altLang="ko-KR" baseline="0" dirty="0" err="1"/>
              <a:t>dili</a:t>
            </a:r>
            <a:r>
              <a:rPr lang="ko-KR" altLang="en-US" baseline="0" dirty="0"/>
              <a:t>에서와 비슷하게 </a:t>
            </a:r>
            <a:r>
              <a:rPr lang="en-US" altLang="ko-KR" baseline="0" dirty="0"/>
              <a:t>k</a:t>
            </a:r>
            <a:r>
              <a:rPr lang="ko-KR" altLang="en-US" baseline="0" dirty="0"/>
              <a:t> 값과 반비례하는 성능을 보였는데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이례적으로 </a:t>
            </a:r>
            <a:r>
              <a:rPr lang="en-US" altLang="ko-KR" baseline="0" dirty="0"/>
              <a:t>scaling </a:t>
            </a:r>
            <a:r>
              <a:rPr lang="ko-KR" altLang="en-US" baseline="0" dirty="0"/>
              <a:t>후에 대해서는 </a:t>
            </a:r>
            <a:r>
              <a:rPr lang="en-US" altLang="ko-KR" baseline="0" dirty="0"/>
              <a:t>k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3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5</a:t>
            </a:r>
            <a:r>
              <a:rPr lang="ko-KR" altLang="en-US" baseline="0" dirty="0"/>
              <a:t>로 증가할 때 성능이 증가했습니다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0808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err="1"/>
              <a:t>Svm</a:t>
            </a:r>
            <a:r>
              <a:rPr lang="ko-KR" altLang="en-US" baseline="0" dirty="0"/>
              <a:t>의 경우 </a:t>
            </a:r>
            <a:r>
              <a:rPr lang="en-US" altLang="ko-KR" baseline="0" dirty="0"/>
              <a:t>C</a:t>
            </a:r>
            <a:r>
              <a:rPr lang="ko-KR" altLang="en-US" baseline="0" dirty="0"/>
              <a:t>는 마찬가지로 </a:t>
            </a:r>
            <a:r>
              <a:rPr lang="en-US" altLang="ko-KR" baseline="0" dirty="0"/>
              <a:t>10</a:t>
            </a:r>
            <a:r>
              <a:rPr lang="ko-KR" altLang="en-US" baseline="0" dirty="0"/>
              <a:t>일 때 그리고 감마가 </a:t>
            </a:r>
            <a:r>
              <a:rPr lang="en-US" altLang="ko-KR" baseline="0" dirty="0"/>
              <a:t>0.01 </a:t>
            </a:r>
            <a:r>
              <a:rPr lang="ko-KR" altLang="en-US" baseline="0" dirty="0"/>
              <a:t>혹은 </a:t>
            </a:r>
            <a:r>
              <a:rPr lang="en-US" altLang="ko-KR" baseline="0" dirty="0"/>
              <a:t>0.001</a:t>
            </a:r>
            <a:r>
              <a:rPr lang="ko-KR" altLang="en-US" baseline="0" dirty="0"/>
              <a:t>일 때의 성능이 좋았으며</a:t>
            </a:r>
            <a:r>
              <a:rPr lang="en-US" altLang="ko-KR" baseline="0" dirty="0"/>
              <a:t>, 0.0001</a:t>
            </a:r>
            <a:r>
              <a:rPr lang="ko-KR" altLang="en-US" baseline="0" dirty="0"/>
              <a:t>까지 내려간 경우 오히려 성능이 좋지않았습니다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4694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 err="1"/>
              <a:t>hERG</a:t>
            </a:r>
            <a:r>
              <a:rPr lang="ko-KR" altLang="en-US" dirty="0"/>
              <a:t>입니다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7309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/>
              <a:t>hERG</a:t>
            </a:r>
            <a:r>
              <a:rPr lang="ko-KR" altLang="en-US" baseline="0" dirty="0"/>
              <a:t>의 경우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별도의 처리를 해주지 않은 데이터에 대해서는 </a:t>
            </a:r>
            <a:r>
              <a:rPr lang="en-US" altLang="ko-KR" baseline="0" dirty="0"/>
              <a:t>C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32</a:t>
            </a:r>
            <a:r>
              <a:rPr lang="ko-KR" altLang="en-US" baseline="0" dirty="0"/>
              <a:t>일 때 성능이 가장 좋았지만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스케일링을 해주고 난 후에는 </a:t>
            </a:r>
            <a:r>
              <a:rPr lang="en-US" altLang="ko-KR" baseline="0" dirty="0"/>
              <a:t>C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64</a:t>
            </a:r>
            <a:r>
              <a:rPr lang="ko-KR" altLang="en-US" baseline="0" dirty="0"/>
              <a:t>일 때 성능이 더 좋아졌고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오버샘플링까지를</a:t>
            </a:r>
            <a:r>
              <a:rPr lang="ko-KR" altLang="en-US" baseline="0" dirty="0"/>
              <a:t> 적용해준 후에는 </a:t>
            </a:r>
            <a:r>
              <a:rPr lang="en-US" altLang="ko-KR" baseline="0" dirty="0"/>
              <a:t>128</a:t>
            </a:r>
            <a:r>
              <a:rPr lang="ko-KR" altLang="en-US" baseline="0" dirty="0"/>
              <a:t>일 때 성능이 가장 좋았습니다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028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LGBM</a:t>
            </a:r>
            <a:r>
              <a:rPr lang="ko-KR" altLang="en-US" baseline="0" dirty="0"/>
              <a:t>의 경우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앞에서와 유사하게 트리 개수에 큰 영향을 받는 경향성을 보였는데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이러한 경향은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가지 </a:t>
            </a:r>
            <a:r>
              <a:rPr lang="ko-KR" altLang="en-US" baseline="0" dirty="0" err="1"/>
              <a:t>처리상태</a:t>
            </a:r>
            <a:r>
              <a:rPr lang="ko-KR" altLang="en-US" baseline="0" dirty="0"/>
              <a:t> 모두에서 동일하게 보여졌습니다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3042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/>
              <a:t>랜덤포레스트</a:t>
            </a:r>
            <a:r>
              <a:rPr lang="ko-KR" altLang="en-US" baseline="0" dirty="0"/>
              <a:t> 모델의 결과는 이와 같습니다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전반적으로는 트리 개수와 비례하는 성능을 보여주는 것으로 보이지만 정확한 경향성은 찾기가 어려웠습니다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8890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/>
              <a:t>Knn</a:t>
            </a:r>
            <a:r>
              <a:rPr lang="ko-KR" altLang="en-US" baseline="0" dirty="0"/>
              <a:t>의 경우 </a:t>
            </a:r>
            <a:r>
              <a:rPr lang="en-US" altLang="ko-KR" baseline="0" dirty="0"/>
              <a:t>k</a:t>
            </a:r>
            <a:r>
              <a:rPr lang="ko-KR" altLang="en-US" baseline="0" dirty="0"/>
              <a:t>가 늘어남에 따라 전체적인 성능이 모두 감소하는 것을 확인할 수 있었습니다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노말라이제이션을</a:t>
            </a:r>
            <a:r>
              <a:rPr lang="ko-KR" altLang="en-US" baseline="0" dirty="0"/>
              <a:t> 한 경우 전반적인 성능이 오히려 감소했지만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오버샘플링을 추가해준 결과 다시 성능이 높아졌음을 확인할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284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AOT</a:t>
            </a:r>
            <a:r>
              <a:rPr lang="ko-KR" altLang="en-US" dirty="0"/>
              <a:t>의 경우 멀티 클래스 </a:t>
            </a:r>
            <a:r>
              <a:rPr lang="ko-KR" altLang="en-US" dirty="0" err="1"/>
              <a:t>클래시피케이션과</a:t>
            </a:r>
            <a:r>
              <a:rPr lang="ko-KR" altLang="en-US" dirty="0"/>
              <a:t> </a:t>
            </a:r>
            <a:r>
              <a:rPr lang="ko-KR" altLang="en-US" dirty="0" err="1"/>
              <a:t>리그레션을</a:t>
            </a:r>
            <a:r>
              <a:rPr lang="ko-KR" altLang="en-US" dirty="0"/>
              <a:t> 모두 진행하였는데</a:t>
            </a:r>
            <a:r>
              <a:rPr lang="en-US" altLang="ko-KR" dirty="0"/>
              <a:t>, EPA</a:t>
            </a:r>
            <a:r>
              <a:rPr lang="ko-KR" altLang="en-US" dirty="0"/>
              <a:t>와 </a:t>
            </a:r>
            <a:r>
              <a:rPr lang="en-US" altLang="ko-KR" dirty="0"/>
              <a:t>GHS</a:t>
            </a:r>
            <a:r>
              <a:rPr lang="ko-KR" altLang="en-US" dirty="0"/>
              <a:t>의 경우 멀티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클래시피케이션을</a:t>
            </a:r>
            <a:r>
              <a:rPr lang="en-US" altLang="ko-KR" dirty="0"/>
              <a:t>, LD50</a:t>
            </a:r>
            <a:r>
              <a:rPr lang="ko-KR" altLang="en-US" dirty="0"/>
              <a:t>의 경우 </a:t>
            </a:r>
            <a:r>
              <a:rPr lang="en-US" altLang="ko-KR" dirty="0"/>
              <a:t>regression</a:t>
            </a:r>
            <a:r>
              <a:rPr lang="ko-KR" altLang="en-US" dirty="0"/>
              <a:t>을 진행했습니다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2626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이는 </a:t>
            </a:r>
            <a:r>
              <a:rPr lang="en-US" altLang="ko-KR" baseline="0" dirty="0"/>
              <a:t>LGBM</a:t>
            </a:r>
            <a:r>
              <a:rPr lang="ko-KR" altLang="en-US" baseline="0" dirty="0"/>
              <a:t>의 결과인데</a:t>
            </a:r>
            <a:r>
              <a:rPr lang="en-US" altLang="ko-KR" baseline="0" dirty="0"/>
              <a:t>, Precision</a:t>
            </a:r>
            <a:r>
              <a:rPr lang="ko-KR" altLang="en-US" baseline="0" dirty="0"/>
              <a:t>은 </a:t>
            </a:r>
            <a:r>
              <a:rPr lang="ko-KR" altLang="en-US" baseline="0" dirty="0" err="1"/>
              <a:t>러닝레이트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0.01, </a:t>
            </a:r>
            <a:r>
              <a:rPr lang="ko-KR" altLang="en-US" baseline="0" dirty="0" err="1"/>
              <a:t>트리개수</a:t>
            </a:r>
            <a:r>
              <a:rPr lang="ko-KR" altLang="en-US" baseline="0" dirty="0"/>
              <a:t> </a:t>
            </a:r>
            <a:r>
              <a:rPr lang="en-US" altLang="ko-KR" baseline="0" dirty="0"/>
              <a:t>100</a:t>
            </a:r>
            <a:r>
              <a:rPr lang="ko-KR" altLang="en-US" baseline="0" dirty="0"/>
              <a:t>개일 때 가장 높게 나왔지만 다른 지표는 가장 낮게 나온 것을 확인할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이는 클래스</a:t>
            </a:r>
            <a:r>
              <a:rPr lang="en-US" altLang="ko-KR" baseline="0" dirty="0"/>
              <a:t>1</a:t>
            </a:r>
            <a:r>
              <a:rPr lang="ko-KR" altLang="en-US" baseline="0" dirty="0"/>
              <a:t>이 클래스</a:t>
            </a:r>
            <a:r>
              <a:rPr lang="en-US" altLang="ko-KR" baseline="0" dirty="0"/>
              <a:t>4</a:t>
            </a:r>
            <a:r>
              <a:rPr lang="ko-KR" altLang="en-US" baseline="0" dirty="0"/>
              <a:t>에 비해 수 배 차이가 나는 점 때문에 생긴 오류라고 생각되는데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추후 가장 적은 클래스의 </a:t>
            </a:r>
            <a:r>
              <a:rPr lang="ko-KR" altLang="en-US" baseline="0" dirty="0" err="1"/>
              <a:t>샘플수를</a:t>
            </a:r>
            <a:r>
              <a:rPr lang="ko-KR" altLang="en-US" baseline="0" dirty="0"/>
              <a:t> 늘리는 </a:t>
            </a:r>
            <a:r>
              <a:rPr lang="en-US" altLang="ko-KR" baseline="0" dirty="0"/>
              <a:t>SMOTE</a:t>
            </a:r>
            <a:r>
              <a:rPr lang="ko-KR" altLang="en-US" baseline="0" dirty="0"/>
              <a:t> 오버샘플링을 반복적으로 적용하여 전체 클래스의 비율을 일정하게 만들고 성능을 측정해 이를 확인하고자 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405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baseline="0" dirty="0"/>
              <a:t>연구 주제를 명확하게 하기 위해서 기존의 논문들을 참고하였고</a:t>
            </a:r>
            <a:r>
              <a:rPr lang="en-US" altLang="ko-KR" b="0" baseline="0" dirty="0"/>
              <a:t>, </a:t>
            </a:r>
            <a:r>
              <a:rPr lang="ko-KR" altLang="en-US" b="0" baseline="0" dirty="0"/>
              <a:t>그 중 전반적인 흐름은 이 논문을 주로 참고하였습니다</a:t>
            </a:r>
            <a:r>
              <a:rPr lang="en-US" altLang="ko-KR" b="0" baseline="0" dirty="0"/>
              <a:t>.</a:t>
            </a:r>
          </a:p>
          <a:p>
            <a:r>
              <a:rPr lang="ko-KR" altLang="en-US" b="0" baseline="0" dirty="0"/>
              <a:t>해당 논문은 </a:t>
            </a:r>
            <a:r>
              <a:rPr lang="en-US" altLang="ko-KR" b="0" baseline="0" dirty="0"/>
              <a:t>2014</a:t>
            </a:r>
            <a:r>
              <a:rPr lang="ko-KR" altLang="en-US" b="0" baseline="0" dirty="0"/>
              <a:t>년에 </a:t>
            </a:r>
            <a:r>
              <a:rPr lang="en-US" altLang="ko-KR" b="0" baseline="0" dirty="0"/>
              <a:t>Publish</a:t>
            </a:r>
            <a:r>
              <a:rPr lang="ko-KR" altLang="en-US" b="0" baseline="0" dirty="0"/>
              <a:t>된 논문으로</a:t>
            </a:r>
            <a:r>
              <a:rPr lang="en-US" altLang="ko-KR" b="0" baseline="0" dirty="0"/>
              <a:t>, </a:t>
            </a:r>
            <a:r>
              <a:rPr lang="ko-KR" altLang="en-US" b="0" baseline="0" dirty="0"/>
              <a:t>약물 유래 독성을 지도 학습 모델로 예측하는 것을 기본 주제로 삼고 있습니다</a:t>
            </a:r>
            <a:r>
              <a:rPr lang="en-US" altLang="ko-KR" b="0" baseline="0" dirty="0"/>
              <a:t>.</a:t>
            </a:r>
          </a:p>
          <a:p>
            <a:r>
              <a:rPr lang="ko-KR" altLang="en-US" b="0" baseline="0" dirty="0"/>
              <a:t>여기서</a:t>
            </a:r>
            <a:r>
              <a:rPr lang="en-US" altLang="ko-KR" b="0" baseline="0" dirty="0"/>
              <a:t>, </a:t>
            </a:r>
            <a:r>
              <a:rPr lang="ko-KR" altLang="en-US" b="0" baseline="0" dirty="0"/>
              <a:t>약물 독성에 의한 신체 손상은 신체에 영구적인 타격을 줄 수 있고</a:t>
            </a:r>
            <a:r>
              <a:rPr lang="en-US" altLang="ko-KR" b="0" baseline="0" dirty="0"/>
              <a:t>, </a:t>
            </a:r>
            <a:r>
              <a:rPr lang="ko-KR" altLang="en-US" b="0" baseline="0" dirty="0"/>
              <a:t>이는 신약 개발 시 주된 실패 요인이라고 설명하고 있습니다</a:t>
            </a:r>
            <a:r>
              <a:rPr lang="en-US" altLang="ko-KR" b="0" baseline="0" dirty="0"/>
              <a:t>.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baseline="0" dirty="0"/>
              <a:t>해당 연구는 총 </a:t>
            </a:r>
            <a:r>
              <a:rPr lang="en-US" altLang="ko-KR" b="0" baseline="0" dirty="0"/>
              <a:t>4</a:t>
            </a:r>
            <a:r>
              <a:rPr lang="ko-KR" altLang="en-US" b="0" baseline="0" dirty="0"/>
              <a:t>종의 </a:t>
            </a:r>
            <a:r>
              <a:rPr lang="en-US" altLang="ko-KR" b="0" baseline="0" dirty="0"/>
              <a:t>Supervised Classifier</a:t>
            </a:r>
            <a:r>
              <a:rPr lang="ko-KR" altLang="en-US" b="0" baseline="0" dirty="0"/>
              <a:t>를 사용하고 있으며</a:t>
            </a:r>
            <a:r>
              <a:rPr lang="en-US" altLang="ko-KR" b="0" baseline="0" dirty="0"/>
              <a:t>, </a:t>
            </a:r>
            <a:r>
              <a:rPr lang="ko-KR" altLang="en-US" b="0" baseline="0" dirty="0"/>
              <a:t>각각은 </a:t>
            </a:r>
            <a:r>
              <a:rPr lang="en-US" altLang="ko-KR" sz="1600" b="0" dirty="0" err="1">
                <a:ea typeface="나눔바른고딕" panose="020B0603020101020101" pitchFamily="50" charset="-127"/>
                <a:cs typeface="Calibri" panose="020F0502020204030204" pitchFamily="34" charset="0"/>
              </a:rPr>
              <a:t>RandomForest</a:t>
            </a:r>
            <a:r>
              <a:rPr lang="en-US" altLang="ko-KR" sz="1600" b="0" dirty="0">
                <a:ea typeface="나눔바른고딕" panose="020B0603020101020101" pitchFamily="50" charset="-127"/>
                <a:cs typeface="Calibri" panose="020F0502020204030204" pitchFamily="34" charset="0"/>
              </a:rPr>
              <a:t>, SVM, k-NN, Naïve Bayes</a:t>
            </a:r>
            <a:r>
              <a:rPr lang="ko-KR" altLang="en-US" sz="1600" b="0" dirty="0">
                <a:ea typeface="나눔바른고딕" panose="020B0603020101020101" pitchFamily="50" charset="-127"/>
                <a:cs typeface="Calibri" panose="020F0502020204030204" pitchFamily="34" charset="0"/>
              </a:rPr>
              <a:t>입니다</a:t>
            </a:r>
            <a:r>
              <a:rPr lang="en-US" altLang="ko-KR" sz="1600" b="0" dirty="0">
                <a:ea typeface="나눔바른고딕" panose="020B060302010102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0" dirty="0">
                <a:ea typeface="나눔바른고딕" panose="020B0603020101020101" pitchFamily="50" charset="-127"/>
                <a:cs typeface="Calibri" panose="020F0502020204030204" pitchFamily="34" charset="0"/>
              </a:rPr>
              <a:t>또한 모델의 성능을 확인하기 위한 평가지표로</a:t>
            </a:r>
            <a:r>
              <a:rPr lang="ko-KR" altLang="en-US" sz="1600" b="0" baseline="0" dirty="0">
                <a:ea typeface="나눔바른고딕" panose="020B060302010102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Balanced Accuracy, Sensitivity, Specificity, ROC/AUC 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총 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4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종을 사용하고 있습니다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.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이 중 </a:t>
            </a:r>
            <a:r>
              <a:rPr lang="ko-KR" altLang="en-US" sz="1600" baseline="0" dirty="0">
                <a:ea typeface="나눔바른고딕" panose="020B0603020101020101" pitchFamily="50" charset="-127"/>
                <a:cs typeface="Calibri" panose="020F0502020204030204" pitchFamily="34" charset="0"/>
              </a:rPr>
              <a:t>성능의 경향성을 나타내기 위한 주된 지표로는 </a:t>
            </a:r>
            <a:r>
              <a:rPr lang="en-US" altLang="ko-KR" sz="1600" baseline="0" dirty="0">
                <a:ea typeface="나눔바른고딕" panose="020B0603020101020101" pitchFamily="50" charset="-127"/>
                <a:cs typeface="Calibri" panose="020F0502020204030204" pitchFamily="34" charset="0"/>
              </a:rPr>
              <a:t>Balanced Accuracy</a:t>
            </a:r>
            <a:r>
              <a:rPr lang="ko-KR" altLang="en-US" sz="1600" baseline="0" dirty="0">
                <a:ea typeface="나눔바른고딕" panose="020B0603020101020101" pitchFamily="50" charset="-127"/>
                <a:cs typeface="Calibri" panose="020F0502020204030204" pitchFamily="34" charset="0"/>
              </a:rPr>
              <a:t>를 사용했으며</a:t>
            </a:r>
            <a:r>
              <a:rPr lang="en-US" altLang="ko-KR" sz="1600" baseline="0" dirty="0">
                <a:ea typeface="나눔바른고딕" panose="020B0603020101020101" pitchFamily="50" charset="-127"/>
                <a:cs typeface="Calibri" panose="020F0502020204030204" pitchFamily="34" charset="0"/>
              </a:rPr>
              <a:t>,</a:t>
            </a:r>
            <a:r>
              <a:rPr lang="ko-KR" altLang="en-US" sz="1600" baseline="0" dirty="0">
                <a:ea typeface="나눔바른고딕" panose="020B0603020101020101" pitchFamily="50" charset="-127"/>
                <a:cs typeface="Calibri" panose="020F0502020204030204" pitchFamily="34" charset="0"/>
              </a:rPr>
              <a:t> 평균적으로 </a:t>
            </a:r>
            <a:r>
              <a:rPr lang="en-US" altLang="ko-KR" sz="1600" baseline="0" dirty="0">
                <a:ea typeface="나눔바른고딕" panose="020B0603020101020101" pitchFamily="50" charset="-127"/>
                <a:cs typeface="Calibri" panose="020F0502020204030204" pitchFamily="34" charset="0"/>
              </a:rPr>
              <a:t>80.7%</a:t>
            </a:r>
            <a:r>
              <a:rPr lang="ko-KR" altLang="en-US" sz="1600" baseline="0" dirty="0">
                <a:ea typeface="나눔바른고딕" panose="020B0603020101020101" pitchFamily="50" charset="-127"/>
                <a:cs typeface="Calibri" panose="020F0502020204030204" pitchFamily="34" charset="0"/>
              </a:rPr>
              <a:t>의 성능을 보였다고 합니다</a:t>
            </a:r>
            <a:r>
              <a:rPr lang="en-US" altLang="ko-KR" sz="1600" baseline="0" dirty="0">
                <a:ea typeface="나눔바른고딕" panose="020B0603020101020101" pitchFamily="50" charset="-127"/>
                <a:cs typeface="Calibri" panose="020F0502020204030204" pitchFamily="34" charset="0"/>
              </a:rPr>
              <a:t>.</a:t>
            </a:r>
            <a:endParaRPr lang="en-US" altLang="ko-KR" sz="1600" dirty="0"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0" dirty="0">
              <a:ea typeface="나눔바른고딕" panose="020B0603020101020101" pitchFamily="50" charset="-127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5576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다음으로 </a:t>
            </a:r>
            <a:r>
              <a:rPr lang="en-US" altLang="ko-KR" baseline="0" dirty="0" err="1"/>
              <a:t>rf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트리 개수에 따른 성능차이가 거의 없는 것을 확인할 수 있었으며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Acc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Pre</a:t>
            </a:r>
            <a:r>
              <a:rPr lang="ko-KR" altLang="en-US" baseline="0" dirty="0"/>
              <a:t>을 제외한 나머지 지표는 아주 낮은 것을 확인 할 수 있었습니다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6792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/>
              <a:t>Knn</a:t>
            </a:r>
            <a:r>
              <a:rPr lang="ko-KR" altLang="en-US" baseline="0" dirty="0"/>
              <a:t>의 결과입니다</a:t>
            </a:r>
            <a:r>
              <a:rPr lang="en-US" altLang="ko-KR" baseline="0" dirty="0"/>
              <a:t>. </a:t>
            </a:r>
            <a:r>
              <a:rPr lang="en-US" altLang="ko-KR" baseline="0" dirty="0" err="1"/>
              <a:t>Acc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pre</a:t>
            </a:r>
            <a:r>
              <a:rPr lang="ko-KR" altLang="en-US" baseline="0" dirty="0"/>
              <a:t>는 타실험에서와는 달리 오히려 </a:t>
            </a:r>
            <a:r>
              <a:rPr lang="en-US" altLang="ko-KR" baseline="0" dirty="0"/>
              <a:t>k</a:t>
            </a:r>
            <a:r>
              <a:rPr lang="ko-KR" altLang="en-US" baseline="0" dirty="0"/>
              <a:t>가 증가할 때 성능이 증가함을 확인할 수 있었습니다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7583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EPA</a:t>
            </a:r>
            <a:r>
              <a:rPr lang="ko-KR" altLang="en-US" baseline="0" dirty="0"/>
              <a:t>에 이어 두번째 멀티 클래스 </a:t>
            </a:r>
            <a:r>
              <a:rPr lang="ko-KR" altLang="en-US" baseline="0" dirty="0" err="1"/>
              <a:t>클래시피케이션인</a:t>
            </a:r>
            <a:r>
              <a:rPr lang="ko-KR" altLang="en-US" baseline="0" dirty="0"/>
              <a:t> </a:t>
            </a:r>
            <a:r>
              <a:rPr lang="en-US" altLang="ko-KR" baseline="0" dirty="0"/>
              <a:t>GHS 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5</a:t>
            </a:r>
            <a:r>
              <a:rPr lang="ko-KR" altLang="en-US" baseline="0" dirty="0"/>
              <a:t>개의 카테고리를 가지며</a:t>
            </a:r>
            <a:r>
              <a:rPr lang="en-US" altLang="ko-KR" baseline="0" dirty="0"/>
              <a:t>, EPA</a:t>
            </a:r>
            <a:r>
              <a:rPr lang="ko-KR" altLang="en-US" baseline="0" dirty="0"/>
              <a:t>와는 다른 기준을 적용하여 클래스를 나누었습니다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7249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이는 </a:t>
            </a:r>
            <a:r>
              <a:rPr lang="en-US" altLang="ko-KR" baseline="0" dirty="0"/>
              <a:t>LGBM</a:t>
            </a:r>
            <a:r>
              <a:rPr lang="ko-KR" altLang="en-US" baseline="0" dirty="0"/>
              <a:t>의 결과인데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트리 개수와 비례하는 경향을 보이긴 하나 유의미한 성능은 도출하지 못하고 있음을 확인할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7464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다음으로 </a:t>
            </a:r>
            <a:r>
              <a:rPr lang="en-US" altLang="ko-KR" baseline="0" dirty="0" err="1"/>
              <a:t>rf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EPA</a:t>
            </a:r>
            <a:r>
              <a:rPr lang="ko-KR" altLang="en-US" baseline="0" dirty="0"/>
              <a:t>와 마찬가지로 트리 개수에 따른 성능차이가 거의 없는 것을 확인할 수 있었으며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Acc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Pre</a:t>
            </a:r>
            <a:r>
              <a:rPr lang="ko-KR" altLang="en-US" baseline="0" dirty="0"/>
              <a:t>을 제외한 나머지 지표는 아주 낮은 것을 확인 할 수 있었습니다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757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Knn</a:t>
            </a:r>
            <a:r>
              <a:rPr lang="ko-KR" altLang="en-US" dirty="0"/>
              <a:t>의 결과입니다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전체적인 성능은 </a:t>
            </a:r>
            <a:r>
              <a:rPr lang="en-US" altLang="ko-KR" baseline="0" dirty="0"/>
              <a:t>k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5</a:t>
            </a:r>
            <a:r>
              <a:rPr lang="ko-KR" altLang="en-US" baseline="0" dirty="0" err="1"/>
              <a:t>일때</a:t>
            </a:r>
            <a:r>
              <a:rPr lang="ko-KR" altLang="en-US" baseline="0" dirty="0"/>
              <a:t> 약간이나마 높았음을 알 수 있었습니다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843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이제 마지막으로 </a:t>
            </a:r>
            <a:r>
              <a:rPr lang="en-US" altLang="ko-KR" baseline="0" dirty="0"/>
              <a:t>Regression</a:t>
            </a:r>
            <a:r>
              <a:rPr lang="ko-KR" altLang="en-US" baseline="0" dirty="0"/>
              <a:t>에 대한 발표가 남았는데</a:t>
            </a:r>
            <a:r>
              <a:rPr lang="en-US" altLang="ko-KR" baseline="0" dirty="0"/>
              <a:t>,</a:t>
            </a:r>
            <a:r>
              <a:rPr lang="ko-KR" altLang="en-US" baseline="0" dirty="0"/>
              <a:t> 현재 시간의 부족으로 인해 결과를 도출하지 못한 상황입니다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이는 남은 일주일 동안 수행하여 정리할 예정입니다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5703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마지막으로 전체 결과를 간략하게 정리하고 보완할 점 등을 정리해보겠습니다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일단 </a:t>
            </a:r>
            <a:r>
              <a:rPr lang="en-US" altLang="ko-KR" baseline="0" dirty="0"/>
              <a:t>binary</a:t>
            </a:r>
            <a:r>
              <a:rPr lang="ko-KR" altLang="en-US" baseline="0" dirty="0"/>
              <a:t>부터 확인을 해보면</a:t>
            </a:r>
            <a:r>
              <a:rPr lang="en-US" altLang="ko-KR" baseline="0" dirty="0"/>
              <a:t>, DILI</a:t>
            </a:r>
            <a:r>
              <a:rPr lang="ko-KR" altLang="en-US" baseline="0" dirty="0"/>
              <a:t>에서는 </a:t>
            </a:r>
            <a:r>
              <a:rPr lang="ko-KR" altLang="en-US" baseline="0" dirty="0" err="1"/>
              <a:t>랜덤포레스트에</a:t>
            </a:r>
            <a:r>
              <a:rPr lang="ko-KR" altLang="en-US" baseline="0" dirty="0"/>
              <a:t> 스케일링과 오버샘플링을 적용한 경우가 가장 성능이 좋았으며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 중 </a:t>
            </a:r>
            <a:r>
              <a:rPr lang="ko-KR" altLang="en-US" baseline="0" dirty="0" err="1"/>
              <a:t>트리개수가</a:t>
            </a:r>
            <a:r>
              <a:rPr lang="ko-KR" altLang="en-US" baseline="0" dirty="0"/>
              <a:t> </a:t>
            </a:r>
            <a:r>
              <a:rPr lang="en-US" altLang="ko-KR" baseline="0" dirty="0"/>
              <a:t>600</a:t>
            </a:r>
            <a:r>
              <a:rPr lang="ko-KR" altLang="en-US" baseline="0" dirty="0"/>
              <a:t>일 때 가장 성능이 좋았습니다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Ames</a:t>
            </a:r>
            <a:r>
              <a:rPr lang="ko-KR" altLang="en-US" baseline="0" dirty="0"/>
              <a:t>의 경우에도 </a:t>
            </a:r>
            <a:r>
              <a:rPr lang="ko-KR" altLang="en-US" baseline="0" dirty="0" err="1"/>
              <a:t>랜덤포레스트에</a:t>
            </a:r>
            <a:r>
              <a:rPr lang="ko-KR" altLang="en-US" baseline="0" dirty="0"/>
              <a:t> 추가적인 처리를 모두 해준 경우가 가장 좋았으며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이때의 트리 개수는 </a:t>
            </a:r>
            <a:r>
              <a:rPr lang="en-US" altLang="ko-KR" baseline="0" dirty="0"/>
              <a:t>700</a:t>
            </a:r>
            <a:r>
              <a:rPr lang="ko-KR" altLang="en-US" baseline="0" dirty="0"/>
              <a:t>개였습니다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 err="1"/>
              <a:t>hERG</a:t>
            </a:r>
            <a:r>
              <a:rPr lang="ko-KR" altLang="en-US" baseline="0" dirty="0"/>
              <a:t>의 경우 </a:t>
            </a:r>
            <a:r>
              <a:rPr lang="en-US" altLang="ko-KR" baseline="0" dirty="0" err="1"/>
              <a:t>lightGBM</a:t>
            </a:r>
            <a:r>
              <a:rPr lang="ko-KR" altLang="en-US" baseline="0" dirty="0"/>
              <a:t>의 성능이 가장 좋았으며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이때의 </a:t>
            </a:r>
            <a:r>
              <a:rPr lang="ko-KR" altLang="en-US" baseline="0" dirty="0" err="1"/>
              <a:t>파라미터는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러닝레이트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0.1, </a:t>
            </a:r>
            <a:r>
              <a:rPr lang="ko-KR" altLang="en-US" baseline="0" dirty="0"/>
              <a:t>트리 </a:t>
            </a:r>
            <a:r>
              <a:rPr lang="en-US" altLang="ko-KR" baseline="0" dirty="0"/>
              <a:t>1000</a:t>
            </a:r>
            <a:r>
              <a:rPr lang="ko-KR" altLang="en-US" baseline="0" dirty="0"/>
              <a:t>개였습니다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581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다음으로 멀티 클래스입니다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여기서는 전체 성능 자체가 데이터의 수에 비해 현저히 좋지 않았는데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이는 멀티클래스 </a:t>
            </a:r>
            <a:r>
              <a:rPr lang="ko-KR" altLang="en-US" baseline="0" dirty="0" err="1"/>
              <a:t>클래시피케이션에</a:t>
            </a:r>
            <a:r>
              <a:rPr lang="ko-KR" altLang="en-US" baseline="0" dirty="0"/>
              <a:t> 대한 공부 및 준비가 다소 부족했던 것이 주 요인이라고 생각됩니다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EPA</a:t>
            </a:r>
            <a:r>
              <a:rPr lang="ko-KR" altLang="en-US" baseline="0" dirty="0"/>
              <a:t>의 경우 </a:t>
            </a:r>
            <a:r>
              <a:rPr lang="en-US" altLang="ko-KR" baseline="0" dirty="0" err="1"/>
              <a:t>Lgbm</a:t>
            </a:r>
            <a:r>
              <a:rPr lang="ko-KR" altLang="en-US" baseline="0" dirty="0"/>
              <a:t>에서 성능이 가장 좋았으며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이때의 </a:t>
            </a:r>
            <a:r>
              <a:rPr lang="ko-KR" altLang="en-US" baseline="0" dirty="0" err="1"/>
              <a:t>파라미터는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러닝레이트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0.1, </a:t>
            </a:r>
            <a:r>
              <a:rPr lang="ko-KR" altLang="en-US" baseline="0" dirty="0"/>
              <a:t>트리 </a:t>
            </a:r>
            <a:r>
              <a:rPr lang="en-US" altLang="ko-KR" baseline="0" dirty="0"/>
              <a:t>800</a:t>
            </a:r>
            <a:r>
              <a:rPr lang="ko-KR" altLang="en-US" baseline="0" dirty="0"/>
              <a:t>개였습니다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GHS</a:t>
            </a:r>
            <a:r>
              <a:rPr lang="ko-KR" altLang="en-US" baseline="0" dirty="0"/>
              <a:t>의 경우 </a:t>
            </a:r>
            <a:r>
              <a:rPr lang="en-US" altLang="ko-KR" baseline="0" dirty="0"/>
              <a:t>RF</a:t>
            </a:r>
            <a:r>
              <a:rPr lang="ko-KR" altLang="en-US" baseline="0" dirty="0"/>
              <a:t>에서 성능이 가장 좋았고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이때의 </a:t>
            </a:r>
            <a:r>
              <a:rPr lang="ko-KR" altLang="en-US" baseline="0" dirty="0" err="1"/>
              <a:t>파라미터는</a:t>
            </a:r>
            <a:r>
              <a:rPr lang="ko-KR" altLang="en-US" baseline="0" dirty="0"/>
              <a:t> 트리 </a:t>
            </a:r>
            <a:r>
              <a:rPr lang="en-US" altLang="ko-KR" baseline="0" dirty="0"/>
              <a:t>500</a:t>
            </a:r>
            <a:r>
              <a:rPr lang="ko-KR" altLang="en-US" baseline="0" dirty="0"/>
              <a:t>개였습니다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0295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/>
              <a:t>리그레션의</a:t>
            </a:r>
            <a:r>
              <a:rPr lang="ko-KR" altLang="en-US" baseline="0" dirty="0"/>
              <a:t> 경우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전혀 결과를 도출하지 못하였는데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앞선 과정에서 부족한 실력으로 인하여 너무 많은 시행착오를 겪은 탓에 시간이 부족해져 결과를 내지 못하였다는 점이 가장 큰 문제였습니다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이는 공부의 부족으로 인한 </a:t>
            </a:r>
            <a:r>
              <a:rPr lang="ko-KR" altLang="en-US" baseline="0" dirty="0" err="1"/>
              <a:t>시간안배의</a:t>
            </a:r>
            <a:r>
              <a:rPr lang="ko-KR" altLang="en-US" baseline="0" dirty="0"/>
              <a:t> 실수라고 할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이론 공부에 다소 시간을 많이 사용했고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수차례의 걸친 시행착오가 전반적인 속도를 느리게 한 것이라고 생각됩니다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전체 과정을 정확히 숙지하지 못했던 것도 </a:t>
            </a:r>
            <a:r>
              <a:rPr lang="ko-KR" altLang="en-US" baseline="0" dirty="0" err="1"/>
              <a:t>실패요인</a:t>
            </a:r>
            <a:r>
              <a:rPr lang="ko-KR" altLang="en-US" baseline="0" dirty="0"/>
              <a:t> 중 하나라고 생각이 되며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전반적인 워크플로우를 먼저 빠르게 파악하고 연구를 </a:t>
            </a:r>
            <a:r>
              <a:rPr lang="ko-KR" altLang="en-US" baseline="0" dirty="0" err="1"/>
              <a:t>수행하여야하겠다는</a:t>
            </a:r>
            <a:r>
              <a:rPr lang="ko-KR" altLang="en-US" baseline="0" dirty="0"/>
              <a:t> 생각이 들었습니다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41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baseline="0" dirty="0"/>
              <a:t>4</a:t>
            </a:r>
            <a:r>
              <a:rPr lang="ko-KR" altLang="en-US" b="0" baseline="0" dirty="0"/>
              <a:t>종 모델 중 성능이 가장 좋았던 것은 </a:t>
            </a:r>
            <a:r>
              <a:rPr lang="ko-KR" altLang="en-US" b="0" baseline="0" dirty="0" err="1"/>
              <a:t>랜덤포레스트이며</a:t>
            </a:r>
            <a:r>
              <a:rPr lang="en-US" altLang="ko-KR" b="0" baseline="0" dirty="0"/>
              <a:t>, tree</a:t>
            </a:r>
            <a:r>
              <a:rPr lang="ko-KR" altLang="en-US" b="0" baseline="0" dirty="0"/>
              <a:t>의 개수가 </a:t>
            </a:r>
            <a:r>
              <a:rPr lang="en-US" altLang="ko-KR" b="0" baseline="0" dirty="0"/>
              <a:t>250</a:t>
            </a:r>
            <a:r>
              <a:rPr lang="ko-KR" altLang="en-US" b="0" baseline="0" dirty="0"/>
              <a:t>개일 때 제일 성능이 좋았다고 말하고 있습니다</a:t>
            </a:r>
            <a:r>
              <a:rPr lang="en-US" altLang="ko-KR" b="0" baseline="0" dirty="0"/>
              <a:t>.</a:t>
            </a:r>
          </a:p>
          <a:p>
            <a:r>
              <a:rPr lang="ko-KR" altLang="en-US" b="0" baseline="0" dirty="0"/>
              <a:t>그 다음으로는 </a:t>
            </a:r>
            <a:r>
              <a:rPr lang="en-US" altLang="ko-KR" b="0" baseline="0" dirty="0"/>
              <a:t>SVM, k-NN</a:t>
            </a:r>
            <a:r>
              <a:rPr lang="ko-KR" altLang="en-US" b="0" baseline="0" dirty="0"/>
              <a:t>등을 꼽았으며</a:t>
            </a:r>
            <a:r>
              <a:rPr lang="en-US" altLang="ko-KR" b="0" baseline="0" dirty="0"/>
              <a:t>, </a:t>
            </a:r>
            <a:r>
              <a:rPr lang="ko-KR" altLang="en-US" b="0" baseline="0" dirty="0"/>
              <a:t>가장 성능이 떨어졌던 모델은 </a:t>
            </a:r>
            <a:r>
              <a:rPr lang="ko-KR" altLang="en-US" b="0" baseline="0" dirty="0" err="1"/>
              <a:t>나이브</a:t>
            </a:r>
            <a:r>
              <a:rPr lang="ko-KR" altLang="en-US" b="0" baseline="0" dirty="0"/>
              <a:t> </a:t>
            </a:r>
            <a:r>
              <a:rPr lang="ko-KR" altLang="en-US" b="0" baseline="0" dirty="0" err="1"/>
              <a:t>베이즈</a:t>
            </a:r>
            <a:r>
              <a:rPr lang="ko-KR" altLang="en-US" b="0" baseline="0" dirty="0"/>
              <a:t> 모델이었습니다</a:t>
            </a:r>
            <a:r>
              <a:rPr lang="en-US" altLang="ko-KR" b="0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0572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추후에는 앞서 미흡했던 부분을 보완하고</a:t>
            </a:r>
            <a:r>
              <a:rPr lang="en-US" altLang="ko-KR" dirty="0"/>
              <a:t>,</a:t>
            </a:r>
            <a:r>
              <a:rPr lang="ko-KR" altLang="en-US" baseline="0" dirty="0"/>
              <a:t> 전체 프로세스를 다시 </a:t>
            </a:r>
            <a:r>
              <a:rPr lang="ko-KR" altLang="en-US" baseline="0" dirty="0" err="1"/>
              <a:t>컴팩트하게</a:t>
            </a:r>
            <a:r>
              <a:rPr lang="ko-KR" altLang="en-US" baseline="0" dirty="0"/>
              <a:t> 정리하여 전체적인 실험을 다시 함으로써 실력을 성장시키는 것을 목표로 </a:t>
            </a:r>
            <a:r>
              <a:rPr lang="ko-KR" altLang="en-US" baseline="0" dirty="0" err="1"/>
              <a:t>삼고자합니다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각 목적에 맞는 모델을 추가로 탐색하여 진행할 예정이며</a:t>
            </a:r>
            <a:r>
              <a:rPr lang="en-US" altLang="ko-KR" baseline="0" dirty="0"/>
              <a:t>,</a:t>
            </a:r>
            <a:r>
              <a:rPr lang="ko-KR" altLang="en-US" baseline="0" dirty="0"/>
              <a:t> 속도를 빠르게 할 수 있는 방법을 물색하고 적용할 예정입니다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2651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 발표는 여기까지입니다</a:t>
            </a:r>
            <a:r>
              <a:rPr lang="en-US" altLang="ko-KR" dirty="0"/>
              <a:t>. </a:t>
            </a:r>
            <a:r>
              <a:rPr lang="ko-KR" altLang="en-US" dirty="0"/>
              <a:t>부족한 발표 들어주셔서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69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baseline="0" dirty="0"/>
              <a:t>해당 연구에서는 모델의 </a:t>
            </a:r>
            <a:r>
              <a:rPr lang="ko-KR" altLang="en-US" b="0" baseline="0" dirty="0" err="1"/>
              <a:t>파라미터를</a:t>
            </a:r>
            <a:r>
              <a:rPr lang="ko-KR" altLang="en-US" b="0" baseline="0" dirty="0"/>
              <a:t> 바꿔가며 평가를 진행하였는데</a:t>
            </a:r>
            <a:r>
              <a:rPr lang="en-US" altLang="ko-KR" b="0" baseline="0" dirty="0"/>
              <a:t>,</a:t>
            </a:r>
            <a:r>
              <a:rPr lang="ko-KR" altLang="en-US" b="0" baseline="0" dirty="0"/>
              <a:t> 이를 참고하여 </a:t>
            </a:r>
            <a:r>
              <a:rPr lang="ko-KR" altLang="en-US" b="0" baseline="0" dirty="0" err="1"/>
              <a:t>파라미터를</a:t>
            </a:r>
            <a:r>
              <a:rPr lang="ko-KR" altLang="en-US" b="0" baseline="0" dirty="0"/>
              <a:t> 설정하였습니다</a:t>
            </a:r>
            <a:r>
              <a:rPr lang="en-US" altLang="ko-KR" b="0" baseline="0" dirty="0"/>
              <a:t>.</a:t>
            </a:r>
          </a:p>
          <a:p>
            <a:r>
              <a:rPr lang="ko-KR" altLang="en-US" b="0" baseline="0" dirty="0"/>
              <a:t>먼저 </a:t>
            </a:r>
            <a:r>
              <a:rPr lang="ko-KR" altLang="en-US" b="0" baseline="0" dirty="0" err="1"/>
              <a:t>랜덤포레스트에서는</a:t>
            </a:r>
            <a:r>
              <a:rPr lang="ko-KR" altLang="en-US" b="0" baseline="0" dirty="0"/>
              <a:t> </a:t>
            </a:r>
            <a:r>
              <a:rPr lang="en-US" altLang="ko-KR" b="0" baseline="0" dirty="0"/>
              <a:t>Tree</a:t>
            </a:r>
            <a:r>
              <a:rPr lang="ko-KR" altLang="en-US" b="0" baseline="0" dirty="0"/>
              <a:t>의 개수를 바꿔가며 수행하였으며</a:t>
            </a:r>
            <a:r>
              <a:rPr lang="en-US" altLang="ko-KR" b="0" baseline="0" dirty="0"/>
              <a:t>, </a:t>
            </a:r>
            <a:r>
              <a:rPr lang="ko-KR" altLang="en-US" b="0" baseline="0" dirty="0"/>
              <a:t>최대 분기 수에는 제한을 두지 않았습니다</a:t>
            </a:r>
            <a:r>
              <a:rPr lang="en-US" altLang="ko-KR" b="0" baseline="0" dirty="0"/>
              <a:t>.</a:t>
            </a:r>
          </a:p>
          <a:p>
            <a:r>
              <a:rPr lang="en-US" altLang="ko-KR" b="0" baseline="0" dirty="0"/>
              <a:t>SVM</a:t>
            </a:r>
            <a:r>
              <a:rPr lang="ko-KR" altLang="en-US" b="0" baseline="0" dirty="0"/>
              <a:t>의 경우 </a:t>
            </a:r>
            <a:r>
              <a:rPr lang="en-US" altLang="ko-KR" b="0" baseline="0" dirty="0"/>
              <a:t>C</a:t>
            </a:r>
            <a:r>
              <a:rPr lang="ko-KR" altLang="en-US" b="0" baseline="0" dirty="0"/>
              <a:t>값과 </a:t>
            </a:r>
            <a:r>
              <a:rPr lang="en-US" altLang="ko-KR" b="0" baseline="0" dirty="0"/>
              <a:t>gamma </a:t>
            </a:r>
            <a:r>
              <a:rPr lang="ko-KR" altLang="en-US" b="0" baseline="0" dirty="0"/>
              <a:t>값을 바꿔주며 수행하였는데</a:t>
            </a:r>
            <a:r>
              <a:rPr lang="en-US" altLang="ko-KR" b="0" baseline="0" dirty="0"/>
              <a:t>, C</a:t>
            </a:r>
            <a:r>
              <a:rPr lang="ko-KR" altLang="en-US" b="0" baseline="0" dirty="0"/>
              <a:t>는 기본값 </a:t>
            </a:r>
            <a:r>
              <a:rPr lang="en-US" altLang="ko-KR" b="0" baseline="0" dirty="0"/>
              <a:t>1</a:t>
            </a:r>
            <a:r>
              <a:rPr lang="ko-KR" altLang="en-US" b="0" baseline="0" dirty="0"/>
              <a:t>부터 </a:t>
            </a:r>
            <a:r>
              <a:rPr lang="en-US" altLang="ko-KR" b="0" baseline="0" dirty="0"/>
              <a:t>100</a:t>
            </a:r>
            <a:r>
              <a:rPr lang="ko-KR" altLang="en-US" b="0" baseline="0" dirty="0"/>
              <a:t>까지 열 배씩</a:t>
            </a:r>
            <a:r>
              <a:rPr lang="en-US" altLang="ko-KR" b="0" baseline="0" dirty="0"/>
              <a:t>, gamma</a:t>
            </a:r>
            <a:r>
              <a:rPr lang="ko-KR" altLang="en-US" b="0" baseline="0" dirty="0"/>
              <a:t>는 </a:t>
            </a:r>
            <a:r>
              <a:rPr lang="en-US" altLang="ko-KR" b="0" baseline="0" dirty="0"/>
              <a:t>0.01</a:t>
            </a:r>
            <a:r>
              <a:rPr lang="ko-KR" altLang="en-US" b="0" baseline="0" dirty="0"/>
              <a:t>에서부터 </a:t>
            </a:r>
            <a:r>
              <a:rPr lang="en-US" altLang="ko-KR" b="0" baseline="0" dirty="0"/>
              <a:t>10</a:t>
            </a:r>
            <a:r>
              <a:rPr lang="ko-KR" altLang="en-US" b="0" baseline="0" dirty="0"/>
              <a:t>분의 </a:t>
            </a:r>
            <a:r>
              <a:rPr lang="en-US" altLang="ko-KR" b="0" baseline="0" dirty="0"/>
              <a:t>1</a:t>
            </a:r>
            <a:r>
              <a:rPr lang="ko-KR" altLang="en-US" b="0" baseline="0" dirty="0"/>
              <a:t>씩 </a:t>
            </a:r>
            <a:r>
              <a:rPr lang="en-US" altLang="ko-KR" b="0" baseline="0" dirty="0"/>
              <a:t>0.0001</a:t>
            </a:r>
            <a:r>
              <a:rPr lang="ko-KR" altLang="en-US" b="0" baseline="0" dirty="0"/>
              <a:t>까지 반복 수행하였습니다</a:t>
            </a:r>
            <a:r>
              <a:rPr lang="en-US" altLang="ko-KR" b="0" baseline="0" dirty="0"/>
              <a:t>.</a:t>
            </a:r>
            <a:r>
              <a:rPr lang="ko-KR" altLang="en-US" b="0" baseline="0" dirty="0"/>
              <a:t> 별도의 학습이 필요하지않은 </a:t>
            </a:r>
            <a:r>
              <a:rPr lang="en-US" altLang="ko-KR" b="0" baseline="0" dirty="0"/>
              <a:t>Lazy model</a:t>
            </a:r>
            <a:r>
              <a:rPr lang="ko-KR" altLang="en-US" b="0" baseline="0" dirty="0"/>
              <a:t>인 </a:t>
            </a:r>
            <a:r>
              <a:rPr lang="en-US" altLang="ko-KR" b="0" baseline="0" dirty="0"/>
              <a:t>K-NN</a:t>
            </a:r>
            <a:r>
              <a:rPr lang="ko-KR" altLang="en-US" b="0" baseline="0" dirty="0"/>
              <a:t>의 경우</a:t>
            </a:r>
            <a:r>
              <a:rPr lang="en-US" altLang="ko-KR" b="0" baseline="0" dirty="0"/>
              <a:t>, k</a:t>
            </a:r>
            <a:r>
              <a:rPr lang="ko-KR" altLang="en-US" b="0" baseline="0" dirty="0"/>
              <a:t>값만을 변경해주며 수행하였습니다</a:t>
            </a:r>
            <a:r>
              <a:rPr lang="en-US" altLang="ko-KR" b="0" baseline="0" dirty="0"/>
              <a:t>.</a:t>
            </a:r>
          </a:p>
          <a:p>
            <a:r>
              <a:rPr lang="ko-KR" altLang="en-US" b="0" baseline="0" dirty="0"/>
              <a:t>추가로 </a:t>
            </a:r>
            <a:r>
              <a:rPr lang="en-US" altLang="ko-KR" b="0" baseline="0" dirty="0"/>
              <a:t>Tree </a:t>
            </a:r>
            <a:r>
              <a:rPr lang="ko-KR" altLang="en-US" b="0" baseline="0" dirty="0"/>
              <a:t>기반의 </a:t>
            </a:r>
            <a:r>
              <a:rPr lang="en-US" altLang="ko-KR" b="0" baseline="0" dirty="0"/>
              <a:t>Gradient Boosting model</a:t>
            </a:r>
            <a:r>
              <a:rPr lang="ko-KR" altLang="en-US" b="0" baseline="0" dirty="0"/>
              <a:t>인 </a:t>
            </a:r>
            <a:r>
              <a:rPr lang="en-US" altLang="ko-KR" b="0" baseline="0" dirty="0" err="1"/>
              <a:t>LightGBM</a:t>
            </a:r>
            <a:r>
              <a:rPr lang="ko-KR" altLang="en-US" b="0" baseline="0" dirty="0"/>
              <a:t>과 대표적인 </a:t>
            </a:r>
            <a:r>
              <a:rPr lang="ko-KR" altLang="en-US" b="0" baseline="0" dirty="0" err="1"/>
              <a:t>분류예측</a:t>
            </a:r>
            <a:r>
              <a:rPr lang="ko-KR" altLang="en-US" b="0" baseline="0" dirty="0"/>
              <a:t> 모델인 </a:t>
            </a:r>
            <a:r>
              <a:rPr lang="en-US" altLang="ko-KR" b="0" baseline="0" dirty="0"/>
              <a:t>Logistic Regression</a:t>
            </a:r>
            <a:r>
              <a:rPr lang="ko-KR" altLang="en-US" b="0" baseline="0" dirty="0"/>
              <a:t>을 추가하여 연구를 진행하였는데</a:t>
            </a:r>
            <a:r>
              <a:rPr lang="en-US" altLang="ko-KR" b="0" baseline="0" dirty="0"/>
              <a:t>,</a:t>
            </a:r>
          </a:p>
          <a:p>
            <a:r>
              <a:rPr lang="en-US" altLang="ko-KR" b="0" baseline="0" dirty="0"/>
              <a:t>LGBM</a:t>
            </a:r>
            <a:r>
              <a:rPr lang="ko-KR" altLang="en-US" b="0" baseline="0" dirty="0"/>
              <a:t>의 경우 전반적으로는 </a:t>
            </a:r>
            <a:r>
              <a:rPr lang="en-US" altLang="ko-KR" b="0" baseline="0" dirty="0"/>
              <a:t>RF</a:t>
            </a:r>
            <a:r>
              <a:rPr lang="ko-KR" altLang="en-US" b="0" baseline="0" dirty="0"/>
              <a:t>와 동일하게 하되</a:t>
            </a:r>
            <a:r>
              <a:rPr lang="en-US" altLang="ko-KR" b="0" baseline="0" dirty="0"/>
              <a:t>, </a:t>
            </a:r>
            <a:r>
              <a:rPr lang="ko-KR" altLang="en-US" b="0" baseline="0" dirty="0"/>
              <a:t>추가로 </a:t>
            </a:r>
            <a:r>
              <a:rPr lang="en-US" altLang="ko-KR" b="0" baseline="0" dirty="0" err="1"/>
              <a:t>lr</a:t>
            </a:r>
            <a:r>
              <a:rPr lang="ko-KR" altLang="en-US" b="0" baseline="0" dirty="0"/>
              <a:t>의 조정 또한 시도하였습니다</a:t>
            </a:r>
            <a:r>
              <a:rPr lang="en-US" altLang="ko-KR" b="0" baseline="0" dirty="0"/>
              <a:t>.</a:t>
            </a:r>
          </a:p>
          <a:p>
            <a:r>
              <a:rPr lang="en-US" altLang="ko-KR" b="0" baseline="0" dirty="0"/>
              <a:t>Logistic Regression</a:t>
            </a:r>
            <a:r>
              <a:rPr lang="ko-KR" altLang="en-US" b="0" baseline="0" dirty="0"/>
              <a:t>의 경우 </a:t>
            </a:r>
            <a:r>
              <a:rPr lang="en-US" altLang="ko-KR" b="0" baseline="0" dirty="0"/>
              <a:t>Cost Function</a:t>
            </a:r>
            <a:r>
              <a:rPr lang="ko-KR" altLang="en-US" b="0" baseline="0" dirty="0"/>
              <a:t>을 기본값인 </a:t>
            </a:r>
            <a:r>
              <a:rPr lang="en-US" altLang="ko-KR" b="0" baseline="0" dirty="0"/>
              <a:t>1</a:t>
            </a:r>
            <a:r>
              <a:rPr lang="ko-KR" altLang="en-US" b="0" baseline="0" dirty="0"/>
              <a:t>에서부터 </a:t>
            </a:r>
            <a:r>
              <a:rPr lang="en-US" altLang="ko-KR" b="0" baseline="0" dirty="0"/>
              <a:t>2</a:t>
            </a:r>
            <a:r>
              <a:rPr lang="ko-KR" altLang="en-US" b="0" baseline="0" dirty="0"/>
              <a:t>배씩 늘려가며 </a:t>
            </a:r>
            <a:r>
              <a:rPr lang="en-US" altLang="ko-KR" b="0" baseline="0" dirty="0"/>
              <a:t>128</a:t>
            </a:r>
            <a:r>
              <a:rPr lang="ko-KR" altLang="en-US" b="0" baseline="0" dirty="0"/>
              <a:t>까지 총 </a:t>
            </a:r>
            <a:r>
              <a:rPr lang="en-US" altLang="ko-KR" b="0" baseline="0" dirty="0"/>
              <a:t>7</a:t>
            </a:r>
            <a:r>
              <a:rPr lang="ko-KR" altLang="en-US" b="0" baseline="0" dirty="0"/>
              <a:t>번의 실험을 수행하였습니다</a:t>
            </a:r>
            <a:r>
              <a:rPr lang="en-US" altLang="ko-KR" b="0" baseline="0" dirty="0"/>
              <a:t>.</a:t>
            </a:r>
            <a:r>
              <a:rPr lang="ko-KR" altLang="en-US" b="0" baseline="0" dirty="0"/>
              <a:t> </a:t>
            </a:r>
            <a:endParaRPr lang="en-US" altLang="ko-KR" b="0" baseline="0" dirty="0"/>
          </a:p>
          <a:p>
            <a:r>
              <a:rPr lang="ko-KR" altLang="en-US" b="0" baseline="0" dirty="0"/>
              <a:t>또한 바이너리 </a:t>
            </a:r>
            <a:r>
              <a:rPr lang="ko-KR" altLang="en-US" b="0" baseline="0" dirty="0" err="1"/>
              <a:t>클래시피케이션에서는</a:t>
            </a:r>
            <a:r>
              <a:rPr lang="ko-KR" altLang="en-US" b="0" baseline="0" dirty="0"/>
              <a:t> </a:t>
            </a:r>
            <a:r>
              <a:rPr lang="ko-KR" altLang="en-US" b="0" baseline="0" dirty="0" err="1"/>
              <a:t>사이킷런의</a:t>
            </a:r>
            <a:r>
              <a:rPr lang="ko-KR" altLang="en-US" b="0" baseline="0" dirty="0"/>
              <a:t> </a:t>
            </a:r>
            <a:r>
              <a:rPr lang="en-US" altLang="ko-KR" b="0" baseline="0" dirty="0" err="1"/>
              <a:t>MinMaxScaler</a:t>
            </a:r>
            <a:r>
              <a:rPr lang="ko-KR" altLang="en-US" b="0" baseline="0" dirty="0"/>
              <a:t>를 이용한 </a:t>
            </a:r>
            <a:r>
              <a:rPr lang="en-US" altLang="ko-KR" b="0" baseline="0" dirty="0"/>
              <a:t>Normalization</a:t>
            </a:r>
            <a:r>
              <a:rPr lang="ko-KR" altLang="en-US" b="0" baseline="0" dirty="0"/>
              <a:t>과 </a:t>
            </a:r>
            <a:r>
              <a:rPr lang="en-US" altLang="ko-KR" b="0" baseline="0" dirty="0"/>
              <a:t>SMOTE </a:t>
            </a:r>
            <a:r>
              <a:rPr lang="ko-KR" altLang="en-US" b="0" baseline="0" dirty="0"/>
              <a:t>기법을 이용한 </a:t>
            </a:r>
            <a:r>
              <a:rPr lang="en-US" altLang="ko-KR" b="0" baseline="0" dirty="0" err="1"/>
              <a:t>OverSampling</a:t>
            </a:r>
            <a:r>
              <a:rPr lang="en-US" altLang="ko-KR" b="0" baseline="0" dirty="0"/>
              <a:t> </a:t>
            </a:r>
            <a:r>
              <a:rPr lang="ko-KR" altLang="en-US" b="0" baseline="0" dirty="0"/>
              <a:t>등의 기법을 추가로 이용하여 전후의 성능을 평가하였습니다</a:t>
            </a:r>
            <a:r>
              <a:rPr lang="en-US" altLang="ko-KR" b="0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240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연구는 총 </a:t>
            </a:r>
            <a:r>
              <a:rPr lang="en-US" altLang="ko-KR" dirty="0"/>
              <a:t>4</a:t>
            </a:r>
            <a:r>
              <a:rPr lang="ko-KR" altLang="en-US" dirty="0"/>
              <a:t>종 독성</a:t>
            </a:r>
            <a:r>
              <a:rPr lang="en-US" altLang="ko-KR" dirty="0"/>
              <a:t>, DILI, </a:t>
            </a:r>
            <a:r>
              <a:rPr lang="en-US" altLang="ko-KR" dirty="0" err="1"/>
              <a:t>hERG</a:t>
            </a:r>
            <a:r>
              <a:rPr lang="en-US" altLang="ko-KR" dirty="0"/>
              <a:t>, Rat Acute Oral</a:t>
            </a:r>
            <a:r>
              <a:rPr lang="en-US" altLang="ko-KR" baseline="0" dirty="0"/>
              <a:t> toxicity, Ames Mutagenicity</a:t>
            </a:r>
            <a:r>
              <a:rPr lang="ko-KR" altLang="en-US" baseline="0" dirty="0"/>
              <a:t>에 대하여 진행하였는데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이중 </a:t>
            </a:r>
            <a:r>
              <a:rPr lang="en-US" altLang="ko-KR" baseline="0" dirty="0"/>
              <a:t>DILI, AMES Mutagenicity, </a:t>
            </a:r>
            <a:r>
              <a:rPr lang="en-US" altLang="ko-KR" baseline="0" dirty="0" err="1"/>
              <a:t>hERG</a:t>
            </a:r>
            <a:r>
              <a:rPr lang="ko-KR" altLang="en-US" baseline="0" dirty="0"/>
              <a:t>의 경우 </a:t>
            </a:r>
            <a:r>
              <a:rPr lang="en-US" altLang="ko-KR" baseline="0" dirty="0"/>
              <a:t>Binary Classification</a:t>
            </a:r>
            <a:r>
              <a:rPr lang="ko-KR" altLang="en-US" baseline="0" dirty="0"/>
              <a:t>을</a:t>
            </a:r>
            <a:r>
              <a:rPr lang="en-US" altLang="ko-KR" baseline="0" dirty="0"/>
              <a:t>, Acute Oral toxicity</a:t>
            </a:r>
            <a:r>
              <a:rPr lang="ko-KR" altLang="en-US" baseline="0" dirty="0"/>
              <a:t>의 경우 </a:t>
            </a:r>
            <a:r>
              <a:rPr lang="en-US" altLang="ko-KR" baseline="0" dirty="0"/>
              <a:t>multi-class classification</a:t>
            </a:r>
            <a:r>
              <a:rPr lang="ko-KR" altLang="en-US" baseline="0" dirty="0"/>
              <a:t>과 </a:t>
            </a:r>
            <a:r>
              <a:rPr lang="en-US" altLang="ko-KR" baseline="0" dirty="0"/>
              <a:t>regression</a:t>
            </a:r>
            <a:r>
              <a:rPr lang="ko-KR" altLang="en-US" baseline="0" dirty="0"/>
              <a:t>을 수행하였습니다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모델은</a:t>
            </a:r>
            <a:r>
              <a:rPr lang="en-US" altLang="ko-KR" baseline="0" dirty="0"/>
              <a:t> DILI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AMES</a:t>
            </a:r>
            <a:r>
              <a:rPr lang="ko-KR" altLang="en-US" baseline="0" dirty="0"/>
              <a:t>의 경우 경우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종</a:t>
            </a:r>
            <a:r>
              <a:rPr lang="en-US" altLang="ko-KR" dirty="0"/>
              <a:t>, </a:t>
            </a:r>
            <a:r>
              <a:rPr lang="en-US" altLang="ko-KR" dirty="0" err="1"/>
              <a:t>herg</a:t>
            </a:r>
            <a:r>
              <a:rPr lang="ko-KR" altLang="en-US" dirty="0"/>
              <a:t>는 </a:t>
            </a:r>
            <a:r>
              <a:rPr lang="en-US" altLang="ko-KR" dirty="0"/>
              <a:t>SVM</a:t>
            </a:r>
            <a:r>
              <a:rPr lang="ko-KR" altLang="en-US" dirty="0"/>
              <a:t>을 제외한 </a:t>
            </a:r>
            <a:r>
              <a:rPr lang="en-US" altLang="ko-KR" dirty="0"/>
              <a:t>4</a:t>
            </a:r>
            <a:r>
              <a:rPr lang="ko-KR" altLang="en-US" dirty="0"/>
              <a:t>종</a:t>
            </a:r>
            <a:r>
              <a:rPr lang="en-US" altLang="ko-KR" dirty="0"/>
              <a:t>,</a:t>
            </a:r>
            <a:r>
              <a:rPr lang="en-US" altLang="ko-KR" baseline="0" dirty="0"/>
              <a:t> Multiclass classification</a:t>
            </a:r>
            <a:r>
              <a:rPr lang="ko-KR" altLang="en-US" dirty="0"/>
              <a:t>에 대해서는 </a:t>
            </a:r>
            <a:r>
              <a:rPr lang="en-US" altLang="ko-KR" dirty="0"/>
              <a:t>SVM</a:t>
            </a:r>
            <a:r>
              <a:rPr lang="ko-KR" altLang="en-US" dirty="0"/>
              <a:t>과 </a:t>
            </a:r>
            <a:r>
              <a:rPr lang="en-US" altLang="ko-KR" dirty="0"/>
              <a:t>Logistic Regression</a:t>
            </a:r>
            <a:r>
              <a:rPr lang="ko-KR" altLang="en-US" dirty="0"/>
              <a:t>을 제외한 </a:t>
            </a:r>
            <a:r>
              <a:rPr lang="en-US" altLang="ko-KR" dirty="0"/>
              <a:t>3</a:t>
            </a:r>
            <a:r>
              <a:rPr lang="ko-KR" altLang="en-US" dirty="0"/>
              <a:t>종을 사용하였습니다</a:t>
            </a:r>
            <a:r>
              <a:rPr lang="en-US" altLang="ko-KR" dirty="0"/>
              <a:t>. </a:t>
            </a:r>
            <a:r>
              <a:rPr lang="ko-KR" altLang="en-US" dirty="0"/>
              <a:t>또 성능의 평가는 </a:t>
            </a:r>
            <a:r>
              <a:rPr lang="en-US" altLang="ko-KR" dirty="0"/>
              <a:t>5</a:t>
            </a:r>
            <a:r>
              <a:rPr lang="en-US" altLang="ko-KR" baseline="0" dirty="0"/>
              <a:t> </a:t>
            </a:r>
            <a:r>
              <a:rPr lang="en-US" altLang="ko-KR" dirty="0"/>
              <a:t>fold</a:t>
            </a:r>
            <a:r>
              <a:rPr lang="ko-KR" altLang="en-US" dirty="0"/>
              <a:t> </a:t>
            </a:r>
            <a:r>
              <a:rPr lang="en-US" altLang="ko-KR" dirty="0"/>
              <a:t>CV</a:t>
            </a:r>
            <a:r>
              <a:rPr lang="ko-KR" altLang="en-US" dirty="0"/>
              <a:t>를 사용하여 진행되었고</a:t>
            </a:r>
            <a:r>
              <a:rPr lang="en-US" altLang="ko-KR" dirty="0"/>
              <a:t>, Regression</a:t>
            </a:r>
            <a:r>
              <a:rPr lang="ko-KR" altLang="en-US" dirty="0"/>
              <a:t>을 제외한 각각의 성능 평가는 </a:t>
            </a:r>
            <a:r>
              <a:rPr lang="en-US" altLang="ko-KR" dirty="0"/>
              <a:t>Stratified CV</a:t>
            </a:r>
            <a:r>
              <a:rPr lang="ko-KR" altLang="en-US" dirty="0"/>
              <a:t>를 이용해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51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연구에 사용된 </a:t>
            </a:r>
            <a:r>
              <a:rPr lang="ko-KR" altLang="en-US" dirty="0" err="1"/>
              <a:t>데이터셋</a:t>
            </a:r>
            <a:r>
              <a:rPr lang="ko-KR" altLang="en-US" dirty="0"/>
              <a:t> 및 방법론에 대해서 이어서 발표하겠습니다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BD564-224B-428B-A46E-AA4BEA8DE5B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846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6893D-0FDB-45FD-AD9B-E4F1D295C219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‹#›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3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3BFE-F208-4AAF-AAEF-407E7AF79411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90902" y="0"/>
            <a:ext cx="2057400" cy="365125"/>
          </a:xfrm>
          <a:prstGeom prst="rect">
            <a:avLst/>
          </a:prstGeom>
        </p:spPr>
        <p:txBody>
          <a:bodyPr/>
          <a:lstStyle/>
          <a:p>
            <a:fld id="{35101522-D11C-49F5-BAA0-70170C7C2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84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55641-B1FC-467C-952C-500EF3DA26B9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90902" y="0"/>
            <a:ext cx="2057400" cy="365125"/>
          </a:xfrm>
          <a:prstGeom prst="rect">
            <a:avLst/>
          </a:prstGeom>
        </p:spPr>
        <p:txBody>
          <a:bodyPr/>
          <a:lstStyle/>
          <a:p>
            <a:fld id="{35101522-D11C-49F5-BAA0-70170C7C2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43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7DB-0183-491C-847D-13AB740948FF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‹#›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60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91F1-E088-42B5-BCD3-C49E2E138E89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‹#›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680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A94F2-991D-4CA1-9B11-82F6B95E2768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‹#›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938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6CCDD-C456-4E1F-B1D8-414FF080CA56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90902" y="0"/>
            <a:ext cx="2057400" cy="365125"/>
          </a:xfrm>
          <a:prstGeom prst="rect">
            <a:avLst/>
          </a:prstGeom>
        </p:spPr>
        <p:txBody>
          <a:bodyPr/>
          <a:lstStyle/>
          <a:p>
            <a:fld id="{35101522-D11C-49F5-BAA0-70170C7C2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93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39BB7-1868-4850-B9C1-28519C96EA10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‹#›</a:t>
            </a:fld>
            <a:r>
              <a:rPr lang="en-US" altLang="ko-KR"/>
              <a:t>/39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6512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3AEA-5C96-4DCA-803F-AFF81AA4AFFA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‹#›</a:t>
            </a:fld>
            <a:r>
              <a:rPr lang="en-US" altLang="ko-KR"/>
              <a:t>/39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256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C60E-1104-4B0B-9EE3-27315F009A17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90902" y="0"/>
            <a:ext cx="2057400" cy="365125"/>
          </a:xfrm>
          <a:prstGeom prst="rect">
            <a:avLst/>
          </a:prstGeom>
        </p:spPr>
        <p:txBody>
          <a:bodyPr/>
          <a:lstStyle/>
          <a:p>
            <a:fld id="{35101522-D11C-49F5-BAA0-70170C7C2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858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3B5-C606-437F-A182-024DD5B7CE55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90902" y="0"/>
            <a:ext cx="2057400" cy="365125"/>
          </a:xfrm>
          <a:prstGeom prst="rect">
            <a:avLst/>
          </a:prstGeom>
        </p:spPr>
        <p:txBody>
          <a:bodyPr/>
          <a:lstStyle/>
          <a:p>
            <a:fld id="{35101522-D11C-49F5-BAA0-70170C7C2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13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55DE1-6EC6-4BE0-8BAF-D32ECF511F74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01" y="6318000"/>
            <a:ext cx="512497" cy="540000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6812177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D251B-C949-4215-B7F2-EBF592B9FCF5}" type="slidenum">
              <a:rPr lang="ko-KR" altLang="en-US" smtClean="0"/>
              <a:pPr/>
              <a:t>‹#›</a:t>
            </a:fld>
            <a:r>
              <a:rPr lang="en-US" altLang="ko-KR" dirty="0"/>
              <a:t>/26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483" y="6322231"/>
            <a:ext cx="841517" cy="53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9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34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rug capsule open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52000" y1="25000" x2="42000" y2="32000"/>
                        <a14:backgroundMark x1="42000" y1="33667" x2="51667" y2="43667"/>
                        <a14:backgroundMark x1="53667" y1="28333" x2="46333" y2="42333"/>
                        <a14:backgroundMark x1="28667" y1="32333" x2="51000" y2="46667"/>
                        <a14:backgroundMark x1="21667" y1="26667" x2="45333" y2="45333"/>
                        <a14:backgroundMark x1="45333" y1="47000" x2="25000" y2="36000"/>
                        <a14:backgroundMark x1="31667" y1="43000" x2="41333" y2="49333"/>
                        <a14:backgroundMark x1="41000" y1="50333" x2="49667" y2="52667"/>
                        <a14:backgroundMark x1="42333" y1="55667" x2="43667" y2="53333"/>
                        <a14:backgroundMark x1="41000" y1="56000" x2="41333" y2="55667"/>
                        <a14:backgroundMark x1="50667" y1="56000" x2="51000" y2="55000"/>
                        <a14:backgroundMark x1="57333" y1="53667" x2="57333" y2="53667"/>
                        <a14:backgroundMark x1="59000" y1="51667" x2="59000" y2="51667"/>
                        <a14:backgroundMark x1="60000" y1="56667" x2="60000" y2="56667"/>
                        <a14:backgroundMark x1="44333" y1="60000" x2="46000" y2="61667"/>
                        <a14:backgroundMark x1="46667" y1="62667" x2="48667" y2="64333"/>
                        <a14:backgroundMark x1="52667" y1="65000" x2="50667" y2="67000"/>
                        <a14:backgroundMark x1="55667" y1="62000" x2="53333" y2="64000"/>
                        <a14:backgroundMark x1="58333" y1="58333" x2="57000" y2="60667"/>
                        <a14:backgroundMark x1="65333" y1="55333" x2="70667" y2="59667"/>
                        <a14:backgroundMark x1="70667" y1="60333" x2="79000" y2="67667"/>
                        <a14:backgroundMark x1="80000" y1="69000" x2="84000" y2="77667"/>
                        <a14:backgroundMark x1="82667" y1="81000" x2="80667" y2="85000"/>
                        <a14:backgroundMark x1="76000" y1="88000" x2="71000" y2="88000"/>
                        <a14:backgroundMark x1="41333" y1="75333" x2="37000" y2="80333"/>
                        <a14:backgroundMark x1="47333" y1="70000" x2="45667" y2="72000"/>
                        <a14:backgroundMark x1="44667" y1="72667" x2="41000" y2="76667"/>
                        <a14:backgroundMark x1="30333" y1="85333" x2="32333" y2="83667"/>
                        <a14:backgroundMark x1="34000" y1="82667" x2="37000" y2="79667"/>
                        <a14:backgroundMark x1="32667" y1="53333" x2="24000" y2="61333"/>
                        <a14:backgroundMark x1="24000" y1="61667" x2="16667" y2="68333"/>
                        <a14:backgroundMark x1="15667" y1="70667" x2="15000" y2="79667"/>
                        <a14:backgroundMark x1="15000" y1="80667" x2="19333" y2="86000"/>
                        <a14:backgroundMark x1="63000" y1="83667" x2="66000" y2="86000"/>
                        <a14:backgroundMark x1="53333" y1="74667" x2="54333" y2="75667"/>
                        <a14:backgroundMark x1="50667" y1="72667" x2="52333" y2="75000"/>
                        <a14:backgroundMark x1="55000" y1="76000" x2="57667" y2="79333"/>
                        <a14:backgroundMark x1="58000" y1="79667" x2="61333" y2="82000"/>
                        <a14:backgroundMark x1="37333" y1="53333" x2="40667" y2="54667"/>
                        <a14:backgroundMark x1="43000" y1="58667" x2="44000" y2="60000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002" y="1613368"/>
            <a:ext cx="2620214" cy="262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ê´ë ¨ ì´ë¯¸ì§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4000"/>
                    </a14:imgEffect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486" y="-199507"/>
            <a:ext cx="4015514" cy="3526011"/>
          </a:xfrm>
          <a:prstGeom prst="rect">
            <a:avLst/>
          </a:prstGeom>
          <a:blipFill dpi="0" rotWithShape="1">
            <a:blip r:embed="rId7">
              <a:alphaModFix amt="0"/>
            </a:blip>
            <a:srcRect/>
            <a:stretch>
              <a:fillRect/>
            </a:stretch>
          </a:blipFill>
          <a:effectLst>
            <a:outerShdw blurRad="50800" dist="50800" dir="5400000" sx="43000" sy="43000" algn="ctr" rotWithShape="0">
              <a:srgbClr val="000000">
                <a:alpha val="0"/>
              </a:srgbClr>
            </a:outerShdw>
            <a:reflection stA="0" endPos="20000" dist="50800" dir="5400000" sy="-100000" algn="bl" rotWithShape="0"/>
          </a:effec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3450655"/>
            <a:ext cx="9048750" cy="1820863"/>
          </a:xfrm>
        </p:spPr>
        <p:txBody>
          <a:bodyPr>
            <a:noAutofit/>
          </a:bodyPr>
          <a:lstStyle/>
          <a:p>
            <a:pPr algn="l"/>
            <a:r>
              <a:rPr lang="ko-KR" altLang="en-US" sz="3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약물 독성 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활용한 </a:t>
            </a:r>
            <a:b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ML 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구축 및 평가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341287" y="5202238"/>
            <a:ext cx="5802713" cy="1655762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2021-08-24</a:t>
            </a:r>
          </a:p>
          <a:p>
            <a:pPr algn="r"/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Gwangju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Institute of Science and Technology (GIST)</a:t>
            </a:r>
          </a:p>
          <a:p>
            <a:pPr algn="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Bioinformatics and Intelligence Lab. (BIIL)</a:t>
            </a:r>
          </a:p>
        </p:txBody>
      </p:sp>
    </p:spTree>
    <p:extLst>
      <p:ext uri="{BB962C8B-B14F-4D97-AF65-F5344CB8AC3E}">
        <p14:creationId xmlns:p14="http://schemas.microsoft.com/office/powerpoint/2010/main" val="554183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Datasets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6696075" y="1295400"/>
            <a:ext cx="2447925" cy="1797050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10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692902" y="4365869"/>
            <a:ext cx="2451098" cy="1126881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0065" y="1295400"/>
            <a:ext cx="8659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b="1" dirty="0"/>
              <a:t>DILI</a:t>
            </a:r>
          </a:p>
          <a:p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746073"/>
              </p:ext>
            </p:extLst>
          </p:nvPr>
        </p:nvGraphicFramePr>
        <p:xfrm>
          <a:off x="674472" y="1941731"/>
          <a:ext cx="7795056" cy="3978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764">
                  <a:extLst>
                    <a:ext uri="{9D8B030D-6E8A-4147-A177-3AD203B41FA5}">
                      <a16:colId xmlns:a16="http://schemas.microsoft.com/office/drawing/2014/main" val="1559269994"/>
                    </a:ext>
                  </a:extLst>
                </a:gridCol>
                <a:gridCol w="1948764">
                  <a:extLst>
                    <a:ext uri="{9D8B030D-6E8A-4147-A177-3AD203B41FA5}">
                      <a16:colId xmlns:a16="http://schemas.microsoft.com/office/drawing/2014/main" val="2973200055"/>
                    </a:ext>
                  </a:extLst>
                </a:gridCol>
                <a:gridCol w="1948764">
                  <a:extLst>
                    <a:ext uri="{9D8B030D-6E8A-4147-A177-3AD203B41FA5}">
                      <a16:colId xmlns:a16="http://schemas.microsoft.com/office/drawing/2014/main" val="2628839446"/>
                    </a:ext>
                  </a:extLst>
                </a:gridCol>
                <a:gridCol w="1948764">
                  <a:extLst>
                    <a:ext uri="{9D8B030D-6E8A-4147-A177-3AD203B41FA5}">
                      <a16:colId xmlns:a16="http://schemas.microsoft.com/office/drawing/2014/main" val="2391635043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DILI Positive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DILI Negative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41034893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 et al, 2020</a:t>
                      </a:r>
                      <a:endParaRPr lang="ko-KR" altLang="en-US" sz="12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156396310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DILIst</a:t>
                      </a:r>
                      <a:r>
                        <a:rPr lang="en-US" altLang="ko-KR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altLang="en-US" sz="12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1,279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730156596"/>
                  </a:ext>
                </a:extLst>
              </a:tr>
              <a:tr h="579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Kotsampasakou</a:t>
                      </a:r>
                      <a:r>
                        <a:rPr lang="en-US" altLang="ko-KR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et al, 2017</a:t>
                      </a:r>
                      <a:endParaRPr lang="ko-KR" altLang="en-US" sz="12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559572543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Williams et al, 2019</a:t>
                      </a:r>
                      <a:endParaRPr lang="ko-KR" altLang="en-US" sz="12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61022169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Kim et al, 2017</a:t>
                      </a:r>
                      <a:endParaRPr lang="ko-KR" altLang="en-US" sz="12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477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23802725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Zhang et al, 2016</a:t>
                      </a:r>
                      <a:endParaRPr lang="ko-KR" altLang="en-US" sz="1200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785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1,317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96861420"/>
                  </a:ext>
                </a:extLst>
              </a:tr>
              <a:tr h="5793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1,014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2,226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298444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67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Datasets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11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692902" y="4365869"/>
            <a:ext cx="2451098" cy="1126881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0065" y="1295400"/>
            <a:ext cx="8659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 Acute Oral Toxicity (Rat)</a:t>
            </a:r>
          </a:p>
          <a:p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292550"/>
              </p:ext>
            </p:extLst>
          </p:nvPr>
        </p:nvGraphicFramePr>
        <p:xfrm>
          <a:off x="381777" y="2066113"/>
          <a:ext cx="8316088" cy="3587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174">
                  <a:extLst>
                    <a:ext uri="{9D8B030D-6E8A-4147-A177-3AD203B41FA5}">
                      <a16:colId xmlns:a16="http://schemas.microsoft.com/office/drawing/2014/main" val="962538286"/>
                    </a:ext>
                  </a:extLst>
                </a:gridCol>
                <a:gridCol w="1248033">
                  <a:extLst>
                    <a:ext uri="{9D8B030D-6E8A-4147-A177-3AD203B41FA5}">
                      <a16:colId xmlns:a16="http://schemas.microsoft.com/office/drawing/2014/main" val="751954676"/>
                    </a:ext>
                  </a:extLst>
                </a:gridCol>
                <a:gridCol w="695326">
                  <a:extLst>
                    <a:ext uri="{9D8B030D-6E8A-4147-A177-3AD203B41FA5}">
                      <a16:colId xmlns:a16="http://schemas.microsoft.com/office/drawing/2014/main" val="99312282"/>
                    </a:ext>
                  </a:extLst>
                </a:gridCol>
                <a:gridCol w="1039511">
                  <a:extLst>
                    <a:ext uri="{9D8B030D-6E8A-4147-A177-3AD203B41FA5}">
                      <a16:colId xmlns:a16="http://schemas.microsoft.com/office/drawing/2014/main" val="3294122501"/>
                    </a:ext>
                  </a:extLst>
                </a:gridCol>
                <a:gridCol w="1039511">
                  <a:extLst>
                    <a:ext uri="{9D8B030D-6E8A-4147-A177-3AD203B41FA5}">
                      <a16:colId xmlns:a16="http://schemas.microsoft.com/office/drawing/2014/main" val="2449248287"/>
                    </a:ext>
                  </a:extLst>
                </a:gridCol>
                <a:gridCol w="1039511">
                  <a:extLst>
                    <a:ext uri="{9D8B030D-6E8A-4147-A177-3AD203B41FA5}">
                      <a16:colId xmlns:a16="http://schemas.microsoft.com/office/drawing/2014/main" val="1564640024"/>
                    </a:ext>
                  </a:extLst>
                </a:gridCol>
                <a:gridCol w="1039511">
                  <a:extLst>
                    <a:ext uri="{9D8B030D-6E8A-4147-A177-3AD203B41FA5}">
                      <a16:colId xmlns:a16="http://schemas.microsoft.com/office/drawing/2014/main" val="1045435787"/>
                    </a:ext>
                  </a:extLst>
                </a:gridCol>
                <a:gridCol w="1039511">
                  <a:extLst>
                    <a:ext uri="{9D8B030D-6E8A-4147-A177-3AD203B41FA5}">
                      <a16:colId xmlns:a16="http://schemas.microsoft.com/office/drawing/2014/main" val="2780756892"/>
                    </a:ext>
                  </a:extLst>
                </a:gridCol>
              </a:tblGrid>
              <a:tr h="578233"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 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 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 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 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 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650233396"/>
                  </a:ext>
                </a:extLst>
              </a:tr>
              <a:tr h="1003127">
                <a:tc rowSpan="3"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Gadaleta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 al, 2019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LD50_minLog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8,309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910069720"/>
                  </a:ext>
                </a:extLst>
              </a:tr>
              <a:tr h="10031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EPA_cateogry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11,744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5,861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285982149"/>
                  </a:ext>
                </a:extLst>
              </a:tr>
              <a:tr h="10031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GHS_category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11,834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4,175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5,082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289305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55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Datasets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12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0065" y="1295400"/>
            <a:ext cx="8659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3) AMES Mutagenicity</a:t>
            </a:r>
          </a:p>
          <a:p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113855"/>
              </p:ext>
            </p:extLst>
          </p:nvPr>
        </p:nvGraphicFramePr>
        <p:xfrm>
          <a:off x="572014" y="2324790"/>
          <a:ext cx="7999972" cy="3198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9993">
                  <a:extLst>
                    <a:ext uri="{9D8B030D-6E8A-4147-A177-3AD203B41FA5}">
                      <a16:colId xmlns:a16="http://schemas.microsoft.com/office/drawing/2014/main" val="1559269994"/>
                    </a:ext>
                  </a:extLst>
                </a:gridCol>
                <a:gridCol w="1999993">
                  <a:extLst>
                    <a:ext uri="{9D8B030D-6E8A-4147-A177-3AD203B41FA5}">
                      <a16:colId xmlns:a16="http://schemas.microsoft.com/office/drawing/2014/main" val="2973200055"/>
                    </a:ext>
                  </a:extLst>
                </a:gridCol>
                <a:gridCol w="1999993">
                  <a:extLst>
                    <a:ext uri="{9D8B030D-6E8A-4147-A177-3AD203B41FA5}">
                      <a16:colId xmlns:a16="http://schemas.microsoft.com/office/drawing/2014/main" val="2628839446"/>
                    </a:ext>
                  </a:extLst>
                </a:gridCol>
                <a:gridCol w="1999993">
                  <a:extLst>
                    <a:ext uri="{9D8B030D-6E8A-4147-A177-3AD203B41FA5}">
                      <a16:colId xmlns:a16="http://schemas.microsoft.com/office/drawing/2014/main" val="2391635043"/>
                    </a:ext>
                  </a:extLst>
                </a:gridCol>
              </a:tblGrid>
              <a:tr h="513195"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AMES Positive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AMES Negative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41034893"/>
                  </a:ext>
                </a:extLst>
              </a:tr>
              <a:tr h="513195">
                <a:tc>
                  <a:txBody>
                    <a:bodyPr/>
                    <a:lstStyle/>
                    <a:p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Hansen et al, 2009</a:t>
                      </a:r>
                      <a:endParaRPr lang="ko-KR" altLang="en-US" sz="2000" b="1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3,503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3,009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6,512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156396310"/>
                  </a:ext>
                </a:extLst>
              </a:tr>
              <a:tr h="513195">
                <a:tc>
                  <a:txBody>
                    <a:bodyPr/>
                    <a:lstStyle/>
                    <a:p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 et al, 2021</a:t>
                      </a:r>
                      <a:endParaRPr lang="ko-KR" altLang="en-US" sz="2000" b="1" u="none">
                        <a:solidFill>
                          <a:schemeClr val="tx1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730156596"/>
                  </a:ext>
                </a:extLst>
              </a:tr>
              <a:tr h="632707">
                <a:tc>
                  <a:txBody>
                    <a:bodyPr/>
                    <a:lstStyle/>
                    <a:p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NIHS</a:t>
                      </a:r>
                      <a:endParaRPr lang="ko-KR" altLang="en-US" sz="2000" b="1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672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559572543"/>
                  </a:ext>
                </a:extLst>
              </a:tr>
              <a:tr h="513195">
                <a:tc>
                  <a:txBody>
                    <a:bodyPr/>
                    <a:lstStyle/>
                    <a:p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Xu et al, 2012</a:t>
                      </a:r>
                      <a:endParaRPr lang="ko-KR" altLang="en-US" sz="2000" b="1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4,866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3,482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8,348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61022169"/>
                  </a:ext>
                </a:extLst>
              </a:tr>
              <a:tr h="513195"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4,828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8,620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238027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47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Datasets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6696075" y="1295400"/>
            <a:ext cx="2447925" cy="1797050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13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692902" y="4365869"/>
            <a:ext cx="2451098" cy="1126881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0065" y="1295400"/>
            <a:ext cx="8659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4) </a:t>
            </a:r>
            <a:r>
              <a:rPr lang="en-US" altLang="ko-KR" b="1" dirty="0" err="1"/>
              <a:t>hERG</a:t>
            </a:r>
            <a:endParaRPr lang="en-US" altLang="ko-KR" b="1" dirty="0"/>
          </a:p>
          <a:p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794706"/>
              </p:ext>
            </p:extLst>
          </p:nvPr>
        </p:nvGraphicFramePr>
        <p:xfrm>
          <a:off x="547300" y="2374218"/>
          <a:ext cx="8049400" cy="3235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2350">
                  <a:extLst>
                    <a:ext uri="{9D8B030D-6E8A-4147-A177-3AD203B41FA5}">
                      <a16:colId xmlns:a16="http://schemas.microsoft.com/office/drawing/2014/main" val="1559269994"/>
                    </a:ext>
                  </a:extLst>
                </a:gridCol>
                <a:gridCol w="2012350">
                  <a:extLst>
                    <a:ext uri="{9D8B030D-6E8A-4147-A177-3AD203B41FA5}">
                      <a16:colId xmlns:a16="http://schemas.microsoft.com/office/drawing/2014/main" val="2973200055"/>
                    </a:ext>
                  </a:extLst>
                </a:gridCol>
                <a:gridCol w="2012350">
                  <a:extLst>
                    <a:ext uri="{9D8B030D-6E8A-4147-A177-3AD203B41FA5}">
                      <a16:colId xmlns:a16="http://schemas.microsoft.com/office/drawing/2014/main" val="2628839446"/>
                    </a:ext>
                  </a:extLst>
                </a:gridCol>
                <a:gridCol w="2012350">
                  <a:extLst>
                    <a:ext uri="{9D8B030D-6E8A-4147-A177-3AD203B41FA5}">
                      <a16:colId xmlns:a16="http://schemas.microsoft.com/office/drawing/2014/main" val="2391635043"/>
                    </a:ext>
                  </a:extLst>
                </a:gridCol>
              </a:tblGrid>
              <a:tr h="519142"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hERG</a:t>
                      </a: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Positive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hERG Negative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341034893"/>
                  </a:ext>
                </a:extLst>
              </a:tr>
              <a:tr h="519142"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BindingDB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633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923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156396310"/>
                  </a:ext>
                </a:extLst>
              </a:tr>
              <a:tr h="519142"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ChEMBL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3,954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1,741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5,695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730156596"/>
                  </a:ext>
                </a:extLst>
              </a:tr>
              <a:tr h="640040"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PubChem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2,205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1,922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4,127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559572543"/>
                  </a:ext>
                </a:extLst>
              </a:tr>
              <a:tr h="519142">
                <a:tc>
                  <a:txBody>
                    <a:bodyPr/>
                    <a:lstStyle/>
                    <a:p>
                      <a:r>
                        <a:rPr 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Cai</a:t>
                      </a: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et al, 2019</a:t>
                      </a:r>
                      <a:endParaRPr lang="ko-KR" altLang="en-US" sz="2800" b="1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3,485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2,826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6,311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61022169"/>
                  </a:ext>
                </a:extLst>
              </a:tr>
              <a:tr h="519142"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8,112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5,789</a:t>
                      </a:r>
                      <a:endParaRPr lang="en-US" sz="16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just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13,901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238027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67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14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/>
              <a:t>Model-Free: Standard Deviation </a:t>
            </a:r>
            <a:r>
              <a:rPr lang="ko-KR" altLang="en-US" dirty="0"/>
              <a:t>확인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Categorical </a:t>
            </a:r>
            <a:r>
              <a:rPr lang="ko-KR" altLang="en-US" dirty="0"/>
              <a:t>변수와 </a:t>
            </a:r>
            <a:r>
              <a:rPr lang="en-US" altLang="ko-KR" dirty="0"/>
              <a:t>Continuous </a:t>
            </a:r>
            <a:r>
              <a:rPr lang="ko-KR" altLang="en-US" dirty="0"/>
              <a:t>변수 분리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Categorical</a:t>
            </a:r>
            <a:r>
              <a:rPr lang="ko-KR" altLang="en-US" dirty="0"/>
              <a:t>은 전반적인 분포를 확인하여 과한 쏠림 현상을 보이는 경우 제거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Continuous</a:t>
            </a:r>
            <a:r>
              <a:rPr lang="ko-KR" altLang="en-US" dirty="0"/>
              <a:t>는 </a:t>
            </a:r>
            <a:r>
              <a:rPr lang="en-US" altLang="ko-KR" dirty="0"/>
              <a:t>Standard Deviation</a:t>
            </a:r>
            <a:r>
              <a:rPr lang="ko-KR" altLang="en-US" dirty="0"/>
              <a:t>을 확인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적절한 개수로 줄어들도록 </a:t>
            </a:r>
            <a:r>
              <a:rPr lang="en-US" altLang="ko-KR" dirty="0"/>
              <a:t>threshold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963353"/>
              </p:ext>
            </p:extLst>
          </p:nvPr>
        </p:nvGraphicFramePr>
        <p:xfrm>
          <a:off x="749642" y="2978663"/>
          <a:ext cx="7582932" cy="3002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644">
                  <a:extLst>
                    <a:ext uri="{9D8B030D-6E8A-4147-A177-3AD203B41FA5}">
                      <a16:colId xmlns:a16="http://schemas.microsoft.com/office/drawing/2014/main" val="3054915617"/>
                    </a:ext>
                  </a:extLst>
                </a:gridCol>
                <a:gridCol w="2527644">
                  <a:extLst>
                    <a:ext uri="{9D8B030D-6E8A-4147-A177-3AD203B41FA5}">
                      <a16:colId xmlns:a16="http://schemas.microsoft.com/office/drawing/2014/main" val="1946224231"/>
                    </a:ext>
                  </a:extLst>
                </a:gridCol>
                <a:gridCol w="2527644">
                  <a:extLst>
                    <a:ext uri="{9D8B030D-6E8A-4147-A177-3AD203B41FA5}">
                      <a16:colId xmlns:a16="http://schemas.microsoft.com/office/drawing/2014/main" val="1780337029"/>
                    </a:ext>
                  </a:extLst>
                </a:gridCol>
              </a:tblGrid>
              <a:tr h="428858"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threshold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 of Descriptors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751122083"/>
                  </a:ext>
                </a:extLst>
              </a:tr>
              <a:tr h="428858"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DILI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 (-70)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977606066"/>
                  </a:ext>
                </a:extLst>
              </a:tr>
              <a:tr h="428858"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Acute Oral Toxicity: LD50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 (-65)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586533073"/>
                  </a:ext>
                </a:extLst>
              </a:tr>
              <a:tr h="428858"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Acute Oral Toxicity: EPA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 (-63)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509405458"/>
                  </a:ext>
                </a:extLst>
              </a:tr>
              <a:tr h="428858"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Acute Oral Toxicity: GHS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 (-63)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4526312"/>
                  </a:ext>
                </a:extLst>
              </a:tr>
              <a:tr h="428858"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AMES Mutagenicity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0.035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 (-65)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696680528"/>
                  </a:ext>
                </a:extLst>
              </a:tr>
              <a:tr h="428858"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hERG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 fontAlgn="base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 (-63)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816660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82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15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Model-Based: </a:t>
            </a:r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이용하여 </a:t>
            </a:r>
            <a:r>
              <a:rPr lang="en-US" altLang="ko-KR" dirty="0"/>
              <a:t>Feature importance </a:t>
            </a:r>
            <a:r>
              <a:rPr lang="ko-KR" altLang="en-US" dirty="0"/>
              <a:t>확인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Binary Classification: DILI, AMES Mutagenicity, </a:t>
            </a:r>
            <a:r>
              <a:rPr lang="en-US" altLang="ko-KR" dirty="0" err="1"/>
              <a:t>hERG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55" y="3316162"/>
            <a:ext cx="7113450" cy="139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6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16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Model-Based: </a:t>
            </a:r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이용하여 </a:t>
            </a:r>
            <a:r>
              <a:rPr lang="en-US" altLang="ko-KR" dirty="0"/>
              <a:t>Feature importance </a:t>
            </a:r>
            <a:r>
              <a:rPr lang="ko-KR" altLang="en-US" dirty="0"/>
              <a:t>확인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Binary Classification: DILI, AMES Mutagenicity, </a:t>
            </a:r>
            <a:r>
              <a:rPr lang="en-US" altLang="ko-KR" dirty="0" err="1"/>
              <a:t>hERG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474" y="3365671"/>
            <a:ext cx="9214947" cy="12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6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17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Model-Based: </a:t>
            </a:r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이용하여 </a:t>
            </a:r>
            <a:r>
              <a:rPr lang="en-US" altLang="ko-KR" dirty="0"/>
              <a:t>Feature importance </a:t>
            </a:r>
            <a:r>
              <a:rPr lang="ko-KR" altLang="en-US" dirty="0"/>
              <a:t>확인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Binary Classification: DILI, AMES Mutagenicity, </a:t>
            </a:r>
            <a:r>
              <a:rPr lang="en-US" altLang="ko-KR" dirty="0" err="1"/>
              <a:t>hERG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78" y="3073227"/>
            <a:ext cx="6650644" cy="24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8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18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Model-Based: </a:t>
            </a:r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이용하여 </a:t>
            </a:r>
            <a:r>
              <a:rPr lang="en-US" altLang="ko-KR" dirty="0"/>
              <a:t>Feature importance </a:t>
            </a:r>
            <a:r>
              <a:rPr lang="ko-KR" altLang="en-US" dirty="0"/>
              <a:t>확인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Binary Classification: DILI, AMES Mutagenicity, </a:t>
            </a:r>
            <a:r>
              <a:rPr lang="en-US" altLang="ko-KR" dirty="0" err="1"/>
              <a:t>hERG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099" y="3166547"/>
            <a:ext cx="6466018" cy="239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19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DILI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3100" y="2199286"/>
            <a:ext cx="75778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8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89932" y="1370168"/>
            <a:ext cx="8452624" cy="5215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ko-KR" sz="2400" dirty="0"/>
              <a:t>Research Background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altLang="ko-KR" sz="1800" dirty="0"/>
              <a:t>Introduction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altLang="ko-KR" sz="1800" dirty="0"/>
              <a:t>Related studies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altLang="ko-KR" sz="1800" dirty="0"/>
              <a:t>Research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/>
              <a:t>Materials &amp; methods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altLang="ko-KR" sz="1800" dirty="0"/>
              <a:t>Datasets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altLang="ko-KR" sz="1800" dirty="0"/>
              <a:t>Feature Engineering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altLang="ko-KR" sz="1800" dirty="0"/>
              <a:t>Evaluation Metrics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/>
              <a:t>Result &amp; Discussion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E5FAB9-E869-4700-B89F-48C7108D897F}"/>
              </a:ext>
            </a:extLst>
          </p:cNvPr>
          <p:cNvGrpSpPr/>
          <p:nvPr/>
        </p:nvGrpSpPr>
        <p:grpSpPr>
          <a:xfrm>
            <a:off x="0" y="1111472"/>
            <a:ext cx="9144000" cy="0"/>
            <a:chOff x="0" y="1055716"/>
            <a:chExt cx="9144000" cy="0"/>
          </a:xfrm>
        </p:grpSpPr>
        <p:cxnSp>
          <p:nvCxnSpPr>
            <p:cNvPr id="9" name="직선 연결선 8"/>
            <p:cNvCxnSpPr>
              <a:cxnSpLocks/>
            </p:cNvCxnSpPr>
            <p:nvPr/>
          </p:nvCxnSpPr>
          <p:spPr>
            <a:xfrm>
              <a:off x="0" y="1055716"/>
              <a:ext cx="2247900" cy="0"/>
            </a:xfrm>
            <a:prstGeom prst="line">
              <a:avLst/>
            </a:prstGeom>
            <a:ln w="38100">
              <a:solidFill>
                <a:srgbClr val="A4C4F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94EAA1B-65D2-4500-B749-2DB0A81FECBE}"/>
                </a:ext>
              </a:extLst>
            </p:cNvPr>
            <p:cNvCxnSpPr>
              <a:cxnSpLocks/>
            </p:cNvCxnSpPr>
            <p:nvPr/>
          </p:nvCxnSpPr>
          <p:spPr>
            <a:xfrm>
              <a:off x="2247900" y="1055716"/>
              <a:ext cx="2324100" cy="0"/>
            </a:xfrm>
            <a:prstGeom prst="line">
              <a:avLst/>
            </a:prstGeom>
            <a:ln w="38100">
              <a:solidFill>
                <a:srgbClr val="883CC9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D70BAE9-4A57-441D-A54D-F0C9877B0C47}"/>
                </a:ext>
              </a:extLst>
            </p:cNvPr>
            <p:cNvCxnSpPr>
              <a:cxnSpLocks/>
            </p:cNvCxnSpPr>
            <p:nvPr/>
          </p:nvCxnSpPr>
          <p:spPr>
            <a:xfrm>
              <a:off x="6896100" y="1055716"/>
              <a:ext cx="2247900" cy="0"/>
            </a:xfrm>
            <a:prstGeom prst="line">
              <a:avLst/>
            </a:prstGeom>
            <a:ln w="38100">
              <a:solidFill>
                <a:srgbClr val="FFC73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D485152-B7F1-4202-A0CC-C134F722A843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1055716"/>
              <a:ext cx="2324100" cy="0"/>
            </a:xfrm>
            <a:prstGeom prst="line">
              <a:avLst/>
            </a:prstGeom>
            <a:ln w="38100">
              <a:solidFill>
                <a:srgbClr val="489EAB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2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35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20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AMES Mutagenicity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9557" y="2199286"/>
            <a:ext cx="758488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7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21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hERG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798" y="2254523"/>
            <a:ext cx="760440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6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22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Model-Based: </a:t>
            </a:r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이용하여 </a:t>
            </a:r>
            <a:r>
              <a:rPr lang="en-US" altLang="ko-KR" dirty="0"/>
              <a:t>Feature importance </a:t>
            </a:r>
            <a:r>
              <a:rPr lang="ko-KR" altLang="en-US" dirty="0"/>
              <a:t>확인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Multi-Class Classification: Acute Oral Toxicity</a:t>
            </a:r>
            <a:r>
              <a:rPr lang="ko-KR" altLang="en-US" dirty="0"/>
              <a:t> </a:t>
            </a:r>
            <a:r>
              <a:rPr lang="en-US" altLang="ko-KR" dirty="0"/>
              <a:t>(EPA, GHS)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34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23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Acute Oral Toxicity(</a:t>
            </a:r>
            <a:r>
              <a:rPr lang="en-US" altLang="ko-KR" dirty="0" err="1"/>
              <a:t>EPA_category</a:t>
            </a:r>
            <a:r>
              <a:rPr lang="en-US" altLang="ko-KR" dirty="0"/>
              <a:t>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3100" y="2254523"/>
            <a:ext cx="75778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6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24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Acute Oral Toxicity(</a:t>
            </a:r>
            <a:r>
              <a:rPr lang="en-US" altLang="ko-KR" dirty="0" err="1"/>
              <a:t>GHS_category</a:t>
            </a:r>
            <a:r>
              <a:rPr lang="en-US" altLang="ko-KR" dirty="0"/>
              <a:t>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208" y="2254523"/>
            <a:ext cx="75778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9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25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Model-Based: </a:t>
            </a:r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이용하여 </a:t>
            </a:r>
            <a:r>
              <a:rPr lang="en-US" altLang="ko-KR" dirty="0"/>
              <a:t>Feature importance </a:t>
            </a:r>
            <a:r>
              <a:rPr lang="ko-KR" altLang="en-US" dirty="0"/>
              <a:t>확인</a:t>
            </a:r>
            <a:endParaRPr lang="en-US" altLang="ko-KR" dirty="0"/>
          </a:p>
          <a:p>
            <a:endParaRPr lang="en-US" altLang="ko-KR" dirty="0"/>
          </a:p>
          <a:p>
            <a:pPr fontAlgn="base"/>
            <a:r>
              <a:rPr lang="en-US" altLang="ko-KR" dirty="0"/>
              <a:t>- Regression: Acute Oral Toxicity(LD50)</a:t>
            </a:r>
          </a:p>
        </p:txBody>
      </p:sp>
      <p:pic>
        <p:nvPicPr>
          <p:cNvPr id="6148" name="Picture 4" descr="회귀 모델에 대한 성능 평가 지표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08" y="3446205"/>
            <a:ext cx="571500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42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/>
              <a:t>Feature Engineering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26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Acute Oral Toxicity(LD50)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5933" y="2254523"/>
            <a:ext cx="753213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8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/>
              <a:t>Evaluation Metrics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27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Accuracy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284" y="1839786"/>
            <a:ext cx="5141647" cy="1522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2485" y="3945924"/>
            <a:ext cx="821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Balanced Accuracy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50" y="4702430"/>
            <a:ext cx="6715899" cy="14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6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/>
              <a:t>Evaluation Metrics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28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 Recall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2485" y="3945924"/>
            <a:ext cx="821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4) Precision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563" y="1839786"/>
            <a:ext cx="5118872" cy="15229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773" y="4315256"/>
            <a:ext cx="6176667" cy="165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5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2. Materials and Method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/>
              <a:t>Evaluation Metrics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29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486" y="1470454"/>
            <a:ext cx="821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5) F1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65" y="2622206"/>
            <a:ext cx="6746186" cy="185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Research Background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3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61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 &amp; Discussion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30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54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99032" y="3594432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500" i="1" dirty="0"/>
              <a:t>DILI</a:t>
            </a:r>
            <a:endParaRPr lang="ko-KR" altLang="en-US" sz="65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31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53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/>
              <a:t>Logistic Regression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32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1318682"/>
            <a:ext cx="3780000" cy="252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51" y="1308436"/>
            <a:ext cx="3780000" cy="252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3897426"/>
            <a:ext cx="3780000" cy="252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32525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Origin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615329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732525" y="6291504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r>
              <a:rPr lang="en-US" altLang="ko-KR" dirty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34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err="1"/>
              <a:t>LGBMClassifier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33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5" y="1109336"/>
            <a:ext cx="6480000" cy="21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5" y="2816665"/>
            <a:ext cx="6480000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5" y="4542996"/>
            <a:ext cx="6480000" cy="216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84719" y="1951051"/>
            <a:ext cx="218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Origin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84719" y="3711999"/>
            <a:ext cx="218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84719" y="5438330"/>
            <a:ext cx="218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r>
              <a:rPr lang="en-US" altLang="ko-KR" dirty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67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err="1"/>
              <a:t>RandomForest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34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1318682"/>
            <a:ext cx="3780000" cy="252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51" y="1308436"/>
            <a:ext cx="3780000" cy="252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3897426"/>
            <a:ext cx="3780000" cy="252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32525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Origin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15329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32525" y="6291504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r>
              <a:rPr lang="en-US" altLang="ko-KR" dirty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9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/>
              <a:t>k-NN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35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1318682"/>
            <a:ext cx="3780000" cy="25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51" y="1308436"/>
            <a:ext cx="3780000" cy="252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3897426"/>
            <a:ext cx="3780000" cy="25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32525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Origin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15329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32525" y="6291504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r>
              <a:rPr lang="en-US" altLang="ko-KR" dirty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468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/>
              <a:t>SVM(SVC)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36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1318682"/>
            <a:ext cx="3780000" cy="252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51" y="1308436"/>
            <a:ext cx="3780000" cy="252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3897426"/>
            <a:ext cx="3780000" cy="252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32525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Origin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15329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732525" y="6291504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r>
              <a:rPr lang="en-US" altLang="ko-KR" dirty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17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99032" y="3594432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500" i="1" dirty="0"/>
              <a:t>AMES Mutagenicity</a:t>
            </a:r>
            <a:endParaRPr lang="ko-KR" altLang="en-US" sz="65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37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740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/>
              <a:t>Logistic Regression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38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1318682"/>
            <a:ext cx="3780000" cy="252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51" y="1308436"/>
            <a:ext cx="3780000" cy="252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3897426"/>
            <a:ext cx="3780000" cy="252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32525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Origin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615329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732525" y="6291504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r>
              <a:rPr lang="en-US" altLang="ko-KR" dirty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313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err="1"/>
              <a:t>LGBMClassifier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39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5" y="1109336"/>
            <a:ext cx="6480000" cy="21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5" y="2816665"/>
            <a:ext cx="6480000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5" y="4542996"/>
            <a:ext cx="6480000" cy="216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84719" y="1951051"/>
            <a:ext cx="218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Origin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84719" y="3711999"/>
            <a:ext cx="218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84719" y="5438330"/>
            <a:ext cx="218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r>
              <a:rPr lang="en-US" altLang="ko-KR" dirty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18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1. Research Background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64574"/>
            <a:ext cx="9144000" cy="5693426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Calibri" panose="020F0502020204030204" pitchFamily="34" charset="0"/>
                <a:ea typeface="나눔바른고딕 Light" panose="020B0603020101020101" pitchFamily="50" charset="-127"/>
                <a:cs typeface="Calibri" panose="020F0502020204030204" pitchFamily="34" charset="0"/>
              </a:rPr>
              <a:t>연구과제 보조</a:t>
            </a:r>
            <a:r>
              <a:rPr lang="en-US" altLang="ko-KR" sz="1800" dirty="0">
                <a:latin typeface="Calibri" panose="020F0502020204030204" pitchFamily="34" charset="0"/>
                <a:ea typeface="나눔바른고딕 Light" panose="020B0603020101020101" pitchFamily="50" charset="-127"/>
                <a:cs typeface="Calibri" panose="020F0502020204030204" pitchFamily="34" charset="0"/>
              </a:rPr>
              <a:t>: </a:t>
            </a:r>
            <a:r>
              <a:rPr lang="ko-KR" altLang="en-US" sz="1800" dirty="0">
                <a:latin typeface="Calibri" panose="020F0502020204030204" pitchFamily="34" charset="0"/>
                <a:ea typeface="나눔바른고딕 Light" panose="020B0603020101020101" pitchFamily="50" charset="-127"/>
                <a:cs typeface="Calibri" panose="020F0502020204030204" pitchFamily="34" charset="0"/>
              </a:rPr>
              <a:t>독성 데이터의 수집 및 </a:t>
            </a:r>
            <a:r>
              <a:rPr lang="ko-KR" altLang="en-US" sz="1800" dirty="0" err="1">
                <a:latin typeface="Calibri" panose="020F0502020204030204" pitchFamily="34" charset="0"/>
                <a:ea typeface="나눔바른고딕 Light" panose="020B0603020101020101" pitchFamily="50" charset="-127"/>
                <a:cs typeface="Calibri" panose="020F0502020204030204" pitchFamily="34" charset="0"/>
              </a:rPr>
              <a:t>전처리와</a:t>
            </a:r>
            <a:r>
              <a:rPr lang="ko-KR" altLang="en-US" sz="1800" dirty="0">
                <a:latin typeface="Calibri" panose="020F0502020204030204" pitchFamily="34" charset="0"/>
                <a:ea typeface="나눔바른고딕 Light" panose="020B0603020101020101" pitchFamily="50" charset="-127"/>
                <a:cs typeface="Calibri" panose="020F0502020204030204" pitchFamily="34" charset="0"/>
              </a:rPr>
              <a:t> 간단한 </a:t>
            </a:r>
            <a:r>
              <a:rPr lang="en-US" altLang="ko-KR" sz="1800" dirty="0">
                <a:latin typeface="Calibri" panose="020F0502020204030204" pitchFamily="34" charset="0"/>
                <a:ea typeface="나눔바른고딕 Light" panose="020B0603020101020101" pitchFamily="50" charset="-127"/>
                <a:cs typeface="Calibri" panose="020F0502020204030204" pitchFamily="34" charset="0"/>
              </a:rPr>
              <a:t>ML </a:t>
            </a:r>
            <a:r>
              <a:rPr lang="ko-KR" altLang="en-US" sz="1800" dirty="0">
                <a:latin typeface="Calibri" panose="020F0502020204030204" pitchFamily="34" charset="0"/>
                <a:ea typeface="나눔바른고딕 Light" panose="020B0603020101020101" pitchFamily="50" charset="-127"/>
                <a:cs typeface="Calibri" panose="020F0502020204030204" pitchFamily="34" charset="0"/>
              </a:rPr>
              <a:t>모델 구축</a:t>
            </a:r>
            <a:endParaRPr lang="en-US" altLang="ko-KR" sz="1800" dirty="0">
              <a:latin typeface="Calibri" panose="020F0502020204030204" pitchFamily="34" charset="0"/>
              <a:ea typeface="나눔바른고딕 Light" panose="020B0603020101020101" pitchFamily="50" charset="-127"/>
              <a:cs typeface="Calibri" panose="020F0502020204030204" pitchFamily="34" charset="0"/>
            </a:endParaRPr>
          </a:p>
          <a:p>
            <a:r>
              <a:rPr lang="ko-KR" altLang="en-US" sz="1800" dirty="0">
                <a:latin typeface="Calibri" panose="020F0502020204030204" pitchFamily="34" charset="0"/>
                <a:ea typeface="나눔바른고딕 Light" panose="020B0603020101020101" pitchFamily="50" charset="-127"/>
                <a:cs typeface="Calibri" panose="020F0502020204030204" pitchFamily="34" charset="0"/>
              </a:rPr>
              <a:t>해당 연구의 필요성 고찰</a:t>
            </a:r>
            <a:endParaRPr lang="en-US" altLang="ko-KR" sz="1800" dirty="0">
              <a:latin typeface="Calibri" panose="020F0502020204030204" pitchFamily="34" charset="0"/>
              <a:ea typeface="나눔바른고딕 Light" panose="020B0603020101020101" pitchFamily="50" charset="-127"/>
              <a:cs typeface="Calibri" panose="020F0502020204030204" pitchFamily="34" charset="0"/>
            </a:endParaRPr>
          </a:p>
          <a:p>
            <a:endParaRPr lang="en-US" altLang="ko-KR" sz="1800" dirty="0">
              <a:latin typeface="Calibri" panose="020F0502020204030204" pitchFamily="34" charset="0"/>
              <a:ea typeface="나눔바른고딕 Light" panose="020B0603020101020101" pitchFamily="50" charset="-127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Calibri" panose="020F0502020204030204" pitchFamily="34" charset="0"/>
              <a:ea typeface="나눔바른고딕 Light" panose="020B0603020101020101" pitchFamily="50" charset="-127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Calibri" panose="020F0502020204030204" pitchFamily="34" charset="0"/>
              <a:ea typeface="나눔바른고딕 Light" panose="020B0603020101020101" pitchFamily="50" charset="-127"/>
              <a:cs typeface="Calibri" panose="020F0502020204030204" pitchFamily="34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Introduction</a:t>
            </a:r>
            <a:endParaRPr lang="ko-KR" altLang="en-US" b="1" dirty="0"/>
          </a:p>
        </p:txBody>
      </p:sp>
      <p:sp>
        <p:nvSpPr>
          <p:cNvPr id="7" name="AutoShape 4" descr="Terfenadine - Wikipedia">
            <a:extLst>
              <a:ext uri="{FF2B5EF4-FFF2-40B4-BE49-F238E27FC236}">
                <a16:creationId xmlns:a16="http://schemas.microsoft.com/office/drawing/2014/main" id="{7FC38989-545F-49FC-9F5C-01C61BEC40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4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4835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err="1"/>
              <a:t>RandomForest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40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1318682"/>
            <a:ext cx="3780000" cy="252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51" y="1308436"/>
            <a:ext cx="3780000" cy="252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3897426"/>
            <a:ext cx="3780000" cy="252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32525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Origin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15329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32525" y="6291504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r>
              <a:rPr lang="en-US" altLang="ko-KR" dirty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69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/>
              <a:t>k-NN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41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1318682"/>
            <a:ext cx="3780000" cy="25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51" y="1308436"/>
            <a:ext cx="3780000" cy="252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3897426"/>
            <a:ext cx="3780000" cy="25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32525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Origin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15329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32525" y="6291504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r>
              <a:rPr lang="en-US" altLang="ko-KR" dirty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8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/>
              <a:t>SVM(SVC)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42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1318682"/>
            <a:ext cx="3780000" cy="252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51" y="1308436"/>
            <a:ext cx="3780000" cy="252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3897426"/>
            <a:ext cx="3780000" cy="252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32525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Origin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15329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732525" y="6291504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r>
              <a:rPr lang="en-US" altLang="ko-KR" dirty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537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99032" y="3594432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500" i="1" dirty="0" err="1"/>
              <a:t>hERG</a:t>
            </a:r>
            <a:endParaRPr lang="ko-KR" altLang="en-US" sz="65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43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49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/>
              <a:t>Logistic Regression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44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1318682"/>
            <a:ext cx="3780000" cy="252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51" y="1308436"/>
            <a:ext cx="3780000" cy="252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3897426"/>
            <a:ext cx="3780000" cy="252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32525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Origin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615329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732525" y="6291504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r>
              <a:rPr lang="en-US" altLang="ko-KR" dirty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80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err="1"/>
              <a:t>LGBMClassifier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45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5" y="1109336"/>
            <a:ext cx="6480000" cy="21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5" y="2816665"/>
            <a:ext cx="6480000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5" y="4542996"/>
            <a:ext cx="6480000" cy="216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84719" y="1951051"/>
            <a:ext cx="218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Origin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84719" y="3711999"/>
            <a:ext cx="218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84719" y="5438330"/>
            <a:ext cx="218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r>
              <a:rPr lang="en-US" altLang="ko-KR" dirty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9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err="1"/>
              <a:t>RandomForest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46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1318682"/>
            <a:ext cx="3780000" cy="252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51" y="1308436"/>
            <a:ext cx="3780000" cy="252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3897426"/>
            <a:ext cx="3780000" cy="252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32525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Origin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15329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32525" y="6291504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r>
              <a:rPr lang="en-US" altLang="ko-KR" dirty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893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/>
              <a:t>k-NN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47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1318682"/>
            <a:ext cx="3780000" cy="25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51" y="1308436"/>
            <a:ext cx="3780000" cy="252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1" y="3897426"/>
            <a:ext cx="3780000" cy="25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32525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Origin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15329" y="3712760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32525" y="6291504"/>
            <a:ext cx="204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MinMax</a:t>
            </a:r>
            <a:r>
              <a:rPr lang="en-US" altLang="ko-KR" dirty="0"/>
              <a:t> + SMOTE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35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0278" y="3594432"/>
            <a:ext cx="9123444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500" i="1" dirty="0"/>
              <a:t>Acute Oral Toxicity (Rat)</a:t>
            </a:r>
          </a:p>
          <a:p>
            <a:pPr algn="ctr"/>
            <a:r>
              <a:rPr lang="en-US" altLang="ko-KR" sz="4000" dirty="0" err="1"/>
              <a:t>EPA_category</a:t>
            </a:r>
            <a:r>
              <a:rPr lang="en-US" altLang="ko-KR" sz="4000" dirty="0"/>
              <a:t> (4 classes)</a:t>
            </a:r>
            <a:endParaRPr lang="ko-KR" altLang="en-US" sz="40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48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52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err="1"/>
              <a:t>LGBMClassifier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49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2369155"/>
            <a:ext cx="86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5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1. Research Background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Related studies</a:t>
            </a:r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8580" y="3650564"/>
            <a:ext cx="9075420" cy="3049168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약물 독성에 의한 신체 손상은 신체에 영구적인 타격을 입힐 수 있으며</a:t>
            </a:r>
            <a:r>
              <a:rPr lang="en-US" altLang="ko-KR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신약의 임상시험 시 주된 실패의 원인이 된다</a:t>
            </a:r>
            <a:r>
              <a:rPr lang="en-US" altLang="ko-KR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.</a:t>
            </a:r>
            <a:endParaRPr lang="en-US" altLang="ko-KR" sz="2000" b="0" dirty="0"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r>
              <a:rPr lang="en-US" altLang="ko-KR" sz="2000" b="0" dirty="0">
                <a:ea typeface="나눔바른고딕" panose="020B0603020101020101" pitchFamily="50" charset="-127"/>
                <a:cs typeface="Calibri" panose="020F0502020204030204" pitchFamily="34" charset="0"/>
              </a:rPr>
              <a:t>4</a:t>
            </a:r>
            <a:r>
              <a:rPr lang="ko-KR" altLang="en-US" sz="2000" b="0" dirty="0">
                <a:ea typeface="나눔바른고딕" panose="020B0603020101020101" pitchFamily="50" charset="-127"/>
                <a:cs typeface="Calibri" panose="020F0502020204030204" pitchFamily="34" charset="0"/>
              </a:rPr>
              <a:t>종의 </a:t>
            </a:r>
            <a:r>
              <a:rPr lang="en-US" altLang="ko-KR" sz="2000" b="0" dirty="0">
                <a:ea typeface="나눔바른고딕" panose="020B0603020101020101" pitchFamily="50" charset="-127"/>
                <a:cs typeface="Calibri" panose="020F0502020204030204" pitchFamily="34" charset="0"/>
              </a:rPr>
              <a:t>Supervised Classifier</a:t>
            </a:r>
            <a:r>
              <a:rPr lang="ko-KR" altLang="en-US" sz="2000" b="0" dirty="0">
                <a:ea typeface="나눔바른고딕" panose="020B0603020101020101" pitchFamily="50" charset="-127"/>
                <a:cs typeface="Calibri" panose="020F0502020204030204" pitchFamily="34" charset="0"/>
              </a:rPr>
              <a:t>를 사용</a:t>
            </a:r>
            <a:endParaRPr lang="en-US" altLang="ko-KR" sz="2000" b="0" dirty="0"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pPr lvl="1"/>
            <a:r>
              <a:rPr lang="en-US" altLang="ko-KR" sz="1600" b="0" dirty="0" err="1">
                <a:ea typeface="나눔바른고딕" panose="020B0603020101020101" pitchFamily="50" charset="-127"/>
                <a:cs typeface="Calibri" panose="020F0502020204030204" pitchFamily="34" charset="0"/>
              </a:rPr>
              <a:t>RandomForest</a:t>
            </a:r>
            <a:r>
              <a:rPr lang="en-US" altLang="ko-KR" sz="1600" b="0" dirty="0">
                <a:ea typeface="나눔바른고딕" panose="020B0603020101020101" pitchFamily="50" charset="-127"/>
                <a:cs typeface="Calibri" panose="020F0502020204030204" pitchFamily="34" charset="0"/>
              </a:rPr>
              <a:t>, SVM, k-NN, Naïve Bayes</a:t>
            </a:r>
          </a:p>
          <a:p>
            <a:r>
              <a:rPr lang="en-US" altLang="ko-KR" sz="2000" b="0" dirty="0">
                <a:ea typeface="나눔바른고딕" panose="020B0603020101020101" pitchFamily="50" charset="-127"/>
                <a:cs typeface="Calibri" panose="020F0502020204030204" pitchFamily="34" charset="0"/>
              </a:rPr>
              <a:t>4</a:t>
            </a:r>
            <a:r>
              <a:rPr lang="ko-KR" altLang="en-US" sz="2000" b="0" dirty="0">
                <a:ea typeface="나눔바른고딕" panose="020B0603020101020101" pitchFamily="50" charset="-127"/>
                <a:cs typeface="Calibri" panose="020F0502020204030204" pitchFamily="34" charset="0"/>
              </a:rPr>
              <a:t>종의 </a:t>
            </a:r>
            <a:r>
              <a:rPr lang="en-US" altLang="ko-KR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Classification Evaluation Metric</a:t>
            </a:r>
            <a:r>
              <a:rPr lang="ko-KR" altLang="en-US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 사용</a:t>
            </a:r>
            <a:endParaRPr lang="en-US" altLang="ko-KR" sz="2000" dirty="0"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pPr lvl="1"/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Balanced Accuracy, Sensitivity, Specificity, ROC/AUC</a:t>
            </a:r>
          </a:p>
          <a:p>
            <a:r>
              <a:rPr lang="ko-KR" altLang="en-US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평균 </a:t>
            </a:r>
            <a:r>
              <a:rPr lang="en-US" altLang="ko-KR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Balanced Accuracy</a:t>
            </a:r>
            <a:r>
              <a:rPr lang="ko-KR" altLang="en-US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는 </a:t>
            </a:r>
            <a:r>
              <a:rPr lang="en-US" altLang="ko-KR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80.7%</a:t>
            </a:r>
            <a:endParaRPr lang="en-US" altLang="ko-KR" sz="2000" b="0" dirty="0">
              <a:ea typeface="나눔바른고딕" panose="020B060302010102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5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0150"/>
            <a:ext cx="5405672" cy="23762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832" y="1114080"/>
            <a:ext cx="2436136" cy="250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0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err="1"/>
              <a:t>RandomForest</a:t>
            </a:r>
            <a:endParaRPr lang="en-US" altLang="ko-KR" sz="3600" i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50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1529698"/>
            <a:ext cx="647999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6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/>
              <a:t>k-NN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51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1529698"/>
            <a:ext cx="6479999" cy="43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3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99032" y="3594432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500" i="1" dirty="0"/>
              <a:t>Acute Oral Toxicity (Rat)</a:t>
            </a:r>
          </a:p>
          <a:p>
            <a:pPr algn="ctr"/>
            <a:r>
              <a:rPr lang="en-US" altLang="ko-KR" sz="4000" dirty="0" err="1"/>
              <a:t>GHS_category</a:t>
            </a:r>
            <a:r>
              <a:rPr lang="en-US" altLang="ko-KR" sz="4000" dirty="0"/>
              <a:t> (5 classes)</a:t>
            </a:r>
            <a:endParaRPr lang="ko-KR" altLang="en-US" sz="40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52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44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err="1"/>
              <a:t>LGBMClassifier</a:t>
            </a:r>
            <a:endParaRPr lang="ko-KR" altLang="en-US" sz="3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53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2369155"/>
            <a:ext cx="86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9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 err="1"/>
              <a:t>RandomForest</a:t>
            </a:r>
            <a:endParaRPr lang="en-US" altLang="ko-KR" sz="3600" i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54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1529698"/>
            <a:ext cx="6479999" cy="43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i="1" dirty="0"/>
              <a:t>k-NN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55</a:t>
            </a:fld>
            <a:r>
              <a:rPr lang="en-US" altLang="ko-KR"/>
              <a:t>/26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1529698"/>
            <a:ext cx="6479998" cy="43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99032" y="3594432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/>
              <a:t>[Regression]</a:t>
            </a:r>
            <a:endParaRPr lang="en-US" altLang="ko-KR" sz="4800" i="1" dirty="0"/>
          </a:p>
          <a:p>
            <a:pPr algn="ctr"/>
            <a:r>
              <a:rPr lang="en-US" altLang="ko-KR" sz="6500" i="1" dirty="0"/>
              <a:t>Acute Oral Toxicity (Rat)</a:t>
            </a:r>
          </a:p>
          <a:p>
            <a:pPr algn="ctr"/>
            <a:r>
              <a:rPr lang="en-US" altLang="ko-KR" sz="4000" dirty="0"/>
              <a:t>LD50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56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78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Result Analysis &amp; Wrap-up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57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629" y="1341912"/>
            <a:ext cx="87389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Binary Classification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DILI</a:t>
            </a:r>
          </a:p>
          <a:p>
            <a:pPr lvl="2"/>
            <a:r>
              <a:rPr lang="en-US" altLang="ko-KR" dirty="0" err="1"/>
              <a:t>RandomForest</a:t>
            </a:r>
            <a:r>
              <a:rPr lang="en-US" altLang="ko-KR" dirty="0"/>
              <a:t> + </a:t>
            </a:r>
            <a:r>
              <a:rPr lang="en-US" altLang="ko-KR" dirty="0" err="1"/>
              <a:t>MinMax</a:t>
            </a:r>
            <a:r>
              <a:rPr lang="en-US" altLang="ko-KR" dirty="0"/>
              <a:t> + SMOTE: 0.753580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AMES</a:t>
            </a:r>
          </a:p>
          <a:p>
            <a:pPr lvl="2"/>
            <a:r>
              <a:rPr lang="en-US" altLang="ko-KR" dirty="0" err="1"/>
              <a:t>RandomForest</a:t>
            </a:r>
            <a:r>
              <a:rPr lang="en-US" altLang="ko-KR" dirty="0"/>
              <a:t> + </a:t>
            </a:r>
            <a:r>
              <a:rPr lang="en-US" altLang="ko-KR" dirty="0" err="1"/>
              <a:t>MinMax</a:t>
            </a:r>
            <a:r>
              <a:rPr lang="en-US" altLang="ko-KR" dirty="0"/>
              <a:t> + SMOTE: 0.855811</a:t>
            </a:r>
          </a:p>
          <a:p>
            <a:pPr marL="800100" lvl="1" indent="-342900">
              <a:buAutoNum type="arabicPeriod"/>
            </a:pPr>
            <a:r>
              <a:rPr lang="en-US" altLang="ko-KR" dirty="0" err="1"/>
              <a:t>hERG</a:t>
            </a:r>
            <a:endParaRPr lang="en-US" altLang="ko-KR" dirty="0"/>
          </a:p>
          <a:p>
            <a:pPr lvl="2"/>
            <a:r>
              <a:rPr lang="en-US" altLang="ko-KR" dirty="0"/>
              <a:t>LGBM + </a:t>
            </a:r>
            <a:r>
              <a:rPr lang="en-US" altLang="ko-KR" dirty="0" err="1"/>
              <a:t>MinMax</a:t>
            </a:r>
            <a:r>
              <a:rPr lang="en-US" altLang="ko-KR" dirty="0"/>
              <a:t> + SMOTE: 0.883014</a:t>
            </a:r>
          </a:p>
        </p:txBody>
      </p:sp>
    </p:spTree>
    <p:extLst>
      <p:ext uri="{BB962C8B-B14F-4D97-AF65-F5344CB8AC3E}">
        <p14:creationId xmlns:p14="http://schemas.microsoft.com/office/powerpoint/2010/main" val="44249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Result Analysis &amp; Wrap-up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58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629" y="1341912"/>
            <a:ext cx="87389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Binary Classification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DILI</a:t>
            </a:r>
          </a:p>
          <a:p>
            <a:pPr lvl="2"/>
            <a:r>
              <a:rPr lang="en-US" altLang="ko-KR" dirty="0" err="1"/>
              <a:t>RandomForest</a:t>
            </a:r>
            <a:r>
              <a:rPr lang="en-US" altLang="ko-KR" dirty="0"/>
              <a:t> + </a:t>
            </a:r>
            <a:r>
              <a:rPr lang="en-US" altLang="ko-KR" dirty="0" err="1"/>
              <a:t>MinMax</a:t>
            </a:r>
            <a:r>
              <a:rPr lang="en-US" altLang="ko-KR" dirty="0"/>
              <a:t> + SMOTE: 0.753580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AMES</a:t>
            </a:r>
          </a:p>
          <a:p>
            <a:pPr lvl="2"/>
            <a:r>
              <a:rPr lang="en-US" altLang="ko-KR" dirty="0" err="1"/>
              <a:t>RandomForest</a:t>
            </a:r>
            <a:r>
              <a:rPr lang="en-US" altLang="ko-KR" dirty="0"/>
              <a:t> + </a:t>
            </a:r>
            <a:r>
              <a:rPr lang="en-US" altLang="ko-KR" dirty="0" err="1"/>
              <a:t>MinMax</a:t>
            </a:r>
            <a:r>
              <a:rPr lang="en-US" altLang="ko-KR" dirty="0"/>
              <a:t> + SMOTE: 0.855811</a:t>
            </a:r>
          </a:p>
          <a:p>
            <a:pPr marL="800100" lvl="1" indent="-342900">
              <a:buAutoNum type="arabicPeriod"/>
            </a:pPr>
            <a:r>
              <a:rPr lang="en-US" altLang="ko-KR" dirty="0" err="1"/>
              <a:t>hERG</a:t>
            </a:r>
            <a:endParaRPr lang="en-US" altLang="ko-KR" dirty="0"/>
          </a:p>
          <a:p>
            <a:pPr lvl="2"/>
            <a:r>
              <a:rPr lang="en-US" altLang="ko-KR" dirty="0"/>
              <a:t>LGBM + </a:t>
            </a:r>
            <a:r>
              <a:rPr lang="en-US" altLang="ko-KR" dirty="0" err="1"/>
              <a:t>MinMax</a:t>
            </a:r>
            <a:r>
              <a:rPr lang="en-US" altLang="ko-KR" dirty="0"/>
              <a:t> + SMOTE: 0.883014</a:t>
            </a:r>
          </a:p>
          <a:p>
            <a:pPr lvl="2"/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Multi-class Classification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EPA</a:t>
            </a:r>
          </a:p>
          <a:p>
            <a:pPr lvl="2"/>
            <a:r>
              <a:rPr lang="en-US" altLang="ko-KR" dirty="0"/>
              <a:t>LGBM: 0.607026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GHS</a:t>
            </a:r>
          </a:p>
          <a:p>
            <a:pPr lvl="2"/>
            <a:r>
              <a:rPr lang="en-US" altLang="ko-KR" dirty="0" err="1"/>
              <a:t>RandomForest</a:t>
            </a:r>
            <a:r>
              <a:rPr lang="en-US" altLang="ko-KR" dirty="0"/>
              <a:t>: 0.558991</a:t>
            </a:r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75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3. Results &amp; Discussion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Result Analysis &amp; Wrap-up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59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629" y="1341912"/>
            <a:ext cx="87389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Binary Classification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DILI</a:t>
            </a:r>
          </a:p>
          <a:p>
            <a:pPr lvl="2"/>
            <a:r>
              <a:rPr lang="en-US" altLang="ko-KR" dirty="0" err="1"/>
              <a:t>RandomForest</a:t>
            </a:r>
            <a:r>
              <a:rPr lang="en-US" altLang="ko-KR" dirty="0"/>
              <a:t> + </a:t>
            </a:r>
            <a:r>
              <a:rPr lang="en-US" altLang="ko-KR" dirty="0" err="1"/>
              <a:t>MinMax</a:t>
            </a:r>
            <a:r>
              <a:rPr lang="en-US" altLang="ko-KR" dirty="0"/>
              <a:t> + SMOTE: 0.753580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AMES</a:t>
            </a:r>
          </a:p>
          <a:p>
            <a:pPr lvl="2"/>
            <a:r>
              <a:rPr lang="en-US" altLang="ko-KR" dirty="0" err="1"/>
              <a:t>RandomForest</a:t>
            </a:r>
            <a:r>
              <a:rPr lang="en-US" altLang="ko-KR" dirty="0"/>
              <a:t> + </a:t>
            </a:r>
            <a:r>
              <a:rPr lang="en-US" altLang="ko-KR" dirty="0" err="1"/>
              <a:t>MinMax</a:t>
            </a:r>
            <a:r>
              <a:rPr lang="en-US" altLang="ko-KR" dirty="0"/>
              <a:t> + SMOTE: 0.855811</a:t>
            </a:r>
          </a:p>
          <a:p>
            <a:pPr marL="800100" lvl="1" indent="-342900">
              <a:buAutoNum type="arabicPeriod"/>
            </a:pPr>
            <a:r>
              <a:rPr lang="en-US" altLang="ko-KR" dirty="0" err="1"/>
              <a:t>hERG</a:t>
            </a:r>
            <a:endParaRPr lang="en-US" altLang="ko-KR" dirty="0"/>
          </a:p>
          <a:p>
            <a:pPr lvl="2"/>
            <a:r>
              <a:rPr lang="en-US" altLang="ko-KR" dirty="0"/>
              <a:t>LGBM + </a:t>
            </a:r>
            <a:r>
              <a:rPr lang="en-US" altLang="ko-KR" dirty="0" err="1"/>
              <a:t>MinMax</a:t>
            </a:r>
            <a:r>
              <a:rPr lang="en-US" altLang="ko-KR" dirty="0"/>
              <a:t> + SMOTE: 0.883014</a:t>
            </a:r>
          </a:p>
          <a:p>
            <a:pPr lvl="2"/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Multi-class Classification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EPA</a:t>
            </a:r>
          </a:p>
          <a:p>
            <a:pPr lvl="2"/>
            <a:r>
              <a:rPr lang="en-US" altLang="ko-KR" dirty="0"/>
              <a:t>LGBM: 0.607026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GHS</a:t>
            </a:r>
          </a:p>
          <a:p>
            <a:pPr lvl="2"/>
            <a:r>
              <a:rPr lang="en-US" altLang="ko-KR" dirty="0" err="1"/>
              <a:t>RandomForest</a:t>
            </a:r>
            <a:r>
              <a:rPr lang="en-US" altLang="ko-KR" dirty="0"/>
              <a:t>: 0.558991</a:t>
            </a:r>
          </a:p>
          <a:p>
            <a:pPr lvl="2"/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Regression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LD50</a:t>
            </a:r>
          </a:p>
        </p:txBody>
      </p:sp>
    </p:spTree>
    <p:extLst>
      <p:ext uri="{BB962C8B-B14F-4D97-AF65-F5344CB8AC3E}">
        <p14:creationId xmlns:p14="http://schemas.microsoft.com/office/powerpoint/2010/main" val="210141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1. Research Background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Related studies</a:t>
            </a:r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8580" y="4115722"/>
            <a:ext cx="9075420" cy="2584009"/>
          </a:xfrm>
        </p:spPr>
        <p:txBody>
          <a:bodyPr>
            <a:normAutofit/>
          </a:bodyPr>
          <a:lstStyle/>
          <a:p>
            <a:r>
              <a:rPr lang="ko-KR" altLang="en-US" sz="2000" b="0" dirty="0">
                <a:ea typeface="나눔바른고딕" panose="020B0603020101020101" pitchFamily="50" charset="-127"/>
                <a:cs typeface="Calibri" panose="020F0502020204030204" pitchFamily="34" charset="0"/>
              </a:rPr>
              <a:t>가장 성능이 좋았던 것은 </a:t>
            </a:r>
            <a:r>
              <a:rPr lang="en-US" altLang="ko-KR" sz="2000" b="0" dirty="0" err="1">
                <a:ea typeface="나눔바른고딕" panose="020B0603020101020101" pitchFamily="50" charset="-127"/>
                <a:cs typeface="Calibri" panose="020F0502020204030204" pitchFamily="34" charset="0"/>
              </a:rPr>
              <a:t>RandomForest</a:t>
            </a:r>
            <a:r>
              <a:rPr lang="en-US" altLang="ko-KR" sz="2000" b="0" dirty="0">
                <a:ea typeface="나눔바른고딕" panose="020B0603020101020101" pitchFamily="50" charset="-127"/>
                <a:cs typeface="Calibri" panose="020F0502020204030204" pitchFamily="34" charset="0"/>
              </a:rPr>
              <a:t> Classifier</a:t>
            </a:r>
          </a:p>
          <a:p>
            <a:pPr lvl="1"/>
            <a:r>
              <a:rPr lang="en-US" altLang="ko-KR" sz="1600" b="0" dirty="0">
                <a:ea typeface="나눔바른고딕" panose="020B0603020101020101" pitchFamily="50" charset="-127"/>
                <a:cs typeface="Calibri" panose="020F0502020204030204" pitchFamily="34" charset="0"/>
              </a:rPr>
              <a:t>Number of Trees: 250</a:t>
            </a:r>
          </a:p>
          <a:p>
            <a:r>
              <a:rPr lang="ko-KR" altLang="en-US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그 다음으로 </a:t>
            </a:r>
            <a:r>
              <a:rPr lang="en-US" altLang="ko-KR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SVM, k-NN, Naïve Bayes </a:t>
            </a:r>
            <a:r>
              <a:rPr lang="ko-KR" altLang="en-US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순</a:t>
            </a:r>
            <a:endParaRPr lang="en-US" altLang="ko-KR" sz="2000" dirty="0"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pPr lvl="1"/>
            <a:r>
              <a:rPr lang="en-US" altLang="ko-KR" sz="1600" b="0" dirty="0">
                <a:ea typeface="나눔바른고딕" panose="020B0603020101020101" pitchFamily="50" charset="-127"/>
                <a:cs typeface="Calibri" panose="020F0502020204030204" pitchFamily="34" charset="0"/>
              </a:rPr>
              <a:t>SVM: C(10^2), Gamma(10^2)</a:t>
            </a:r>
          </a:p>
          <a:p>
            <a:pPr lvl="1"/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K-NN: k(3)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6</a:t>
            </a:fld>
            <a:r>
              <a:rPr lang="en-US" altLang="ko-KR"/>
              <a:t>/26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112897"/>
              </p:ext>
            </p:extLst>
          </p:nvPr>
        </p:nvGraphicFramePr>
        <p:xfrm>
          <a:off x="460597" y="1746308"/>
          <a:ext cx="829138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5753">
                  <a:extLst>
                    <a:ext uri="{9D8B030D-6E8A-4147-A177-3AD203B41FA5}">
                      <a16:colId xmlns:a16="http://schemas.microsoft.com/office/drawing/2014/main" val="2097544435"/>
                    </a:ext>
                  </a:extLst>
                </a:gridCol>
                <a:gridCol w="1272746">
                  <a:extLst>
                    <a:ext uri="{9D8B030D-6E8A-4147-A177-3AD203B41FA5}">
                      <a16:colId xmlns:a16="http://schemas.microsoft.com/office/drawing/2014/main" val="4034919504"/>
                    </a:ext>
                  </a:extLst>
                </a:gridCol>
                <a:gridCol w="1136822">
                  <a:extLst>
                    <a:ext uri="{9D8B030D-6E8A-4147-A177-3AD203B41FA5}">
                      <a16:colId xmlns:a16="http://schemas.microsoft.com/office/drawing/2014/main" val="2980692779"/>
                    </a:ext>
                  </a:extLst>
                </a:gridCol>
                <a:gridCol w="1235675">
                  <a:extLst>
                    <a:ext uri="{9D8B030D-6E8A-4147-A177-3AD203B41FA5}">
                      <a16:colId xmlns:a16="http://schemas.microsoft.com/office/drawing/2014/main" val="2143527767"/>
                    </a:ext>
                  </a:extLst>
                </a:gridCol>
                <a:gridCol w="1260389">
                  <a:extLst>
                    <a:ext uri="{9D8B030D-6E8A-4147-A177-3AD203B41FA5}">
                      <a16:colId xmlns:a16="http://schemas.microsoft.com/office/drawing/2014/main" val="3577415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NB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1" dirty="0">
                          <a:effectLst/>
                        </a:rPr>
                        <a:t>k</a:t>
                      </a:r>
                      <a:r>
                        <a:rPr lang="en-US" dirty="0">
                          <a:effectLst/>
                        </a:rPr>
                        <a:t>-NN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SVM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RF</a:t>
                      </a: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:a16="http://schemas.microsoft.com/office/drawing/2014/main" val="4397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Balanced accuracy (%)</a:t>
                      </a:r>
                      <a:endParaRPr lang="en-US">
                        <a:effectLst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>
                          <a:effectLst/>
                        </a:rPr>
                        <a:t>70.2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dirty="0">
                          <a:effectLst/>
                        </a:rPr>
                        <a:t>74.1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dirty="0">
                          <a:effectLst/>
                        </a:rPr>
                        <a:t>81.6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b="1">
                          <a:effectLst/>
                        </a:rPr>
                        <a:t>87.8</a:t>
                      </a:r>
                      <a:endParaRPr lang="ko-KR" altLang="en-US">
                        <a:effectLst/>
                      </a:endParaRP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:a16="http://schemas.microsoft.com/office/drawing/2014/main" val="15427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Sensitivity (%)</a:t>
                      </a:r>
                      <a:endParaRPr lang="en-US">
                        <a:effectLst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>
                          <a:effectLst/>
                        </a:rPr>
                        <a:t>62.0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>
                          <a:effectLst/>
                        </a:rPr>
                        <a:t>74.0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dirty="0">
                          <a:effectLst/>
                        </a:rPr>
                        <a:t>78.7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b="1" dirty="0">
                          <a:effectLst/>
                        </a:rPr>
                        <a:t>89.4</a:t>
                      </a:r>
                      <a:endParaRPr lang="ko-KR" altLang="en-US" dirty="0">
                        <a:effectLst/>
                      </a:endParaRP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:a16="http://schemas.microsoft.com/office/drawing/2014/main" val="48752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Specificity (%)</a:t>
                      </a:r>
                      <a:endParaRPr lang="en-US">
                        <a:effectLst/>
                      </a:endParaRP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>
                          <a:effectLst/>
                        </a:rPr>
                        <a:t>78.4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>
                          <a:effectLst/>
                        </a:rPr>
                        <a:t>74.2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>
                          <a:effectLst/>
                        </a:rPr>
                        <a:t>84.2</a:t>
                      </a:r>
                    </a:p>
                  </a:txBody>
                  <a:tcPr marL="57150" marR="57150" marT="57150" marB="571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b="1" dirty="0">
                          <a:effectLst/>
                        </a:rPr>
                        <a:t>85.9</a:t>
                      </a:r>
                      <a:endParaRPr lang="ko-KR" altLang="en-US" dirty="0">
                        <a:effectLst/>
                      </a:endParaRPr>
                    </a:p>
                  </a:txBody>
                  <a:tcPr marL="57150" marR="57150" marT="57150" marB="57150"/>
                </a:tc>
                <a:extLst>
                  <a:ext uri="{0D108BD9-81ED-4DB2-BD59-A6C34878D82A}">
                    <a16:rowId xmlns:a16="http://schemas.microsoft.com/office/drawing/2014/main" val="1040620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91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Future works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60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244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39800" y="2042700"/>
            <a:ext cx="8204200" cy="1820863"/>
          </a:xfrm>
        </p:spPr>
        <p:txBody>
          <a:bodyPr>
            <a:noAutofit/>
          </a:bodyPr>
          <a:lstStyle/>
          <a:p>
            <a:pPr algn="l"/>
            <a:r>
              <a:rPr lang="en-US" altLang="ko-KR" sz="6600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lang="ko-KR" altLang="en-US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03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1. Research Background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Related studies</a:t>
            </a:r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8580" y="1164574"/>
            <a:ext cx="9075420" cy="1986399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이를 참고하여 </a:t>
            </a:r>
            <a:r>
              <a:rPr lang="en-US" altLang="ko-KR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Parameter</a:t>
            </a:r>
            <a:r>
              <a:rPr lang="ko-KR" altLang="en-US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를 설정하였으며</a:t>
            </a:r>
            <a:r>
              <a:rPr lang="en-US" altLang="ko-KR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, </a:t>
            </a:r>
            <a:endParaRPr lang="en-US" altLang="ko-KR" sz="1600" dirty="0"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pPr lvl="1"/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Random Forest: Tree 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개수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(100~1000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까지 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100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단위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) / 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무한 분기</a:t>
            </a:r>
            <a:endParaRPr lang="en-US" altLang="ko-KR" sz="1600" dirty="0"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pPr lvl="1"/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SVM: C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를 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1, 10, 100, 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그리고 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gamma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를 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0.01, 0.001, 0.0001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으로 변경해 가며 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9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회 반복</a:t>
            </a:r>
            <a:endParaRPr lang="en-US" altLang="ko-KR" sz="1600" dirty="0"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pPr lvl="1"/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K-NN: k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를 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3, 5, 7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로 반복 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동률 배제하기 위해 홀수로 지정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LGBM: Tree 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개수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(100~1000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까지 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100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단위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) / 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무한 분기 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/ learning rate: 0.1, 0.05, 0.01</a:t>
            </a:r>
          </a:p>
          <a:p>
            <a:pPr lvl="1"/>
            <a:r>
              <a:rPr lang="en-US" altLang="ko-KR" sz="1600" dirty="0" err="1">
                <a:ea typeface="나눔바른고딕" panose="020B0603020101020101" pitchFamily="50" charset="-127"/>
                <a:cs typeface="Calibri" panose="020F0502020204030204" pitchFamily="34" charset="0"/>
              </a:rPr>
              <a:t>Logisitc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 Regression: Cost Function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을 기본값인 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1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에서 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2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배씩 늘려가며 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128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까지 반복</a:t>
            </a:r>
            <a:endParaRPr lang="en-US" altLang="ko-KR" sz="1600" dirty="0"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pPr lvl="1"/>
            <a:endParaRPr lang="en-US" altLang="ko-KR" sz="1600" dirty="0">
              <a:ea typeface="나눔바른고딕" panose="020B060302010102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7</a:t>
            </a:fld>
            <a:r>
              <a:rPr lang="en-US" altLang="ko-KR"/>
              <a:t>/26</a:t>
            </a:r>
            <a:endParaRPr lang="ko-KR" altLang="en-US" dirty="0"/>
          </a:p>
        </p:txBody>
      </p:sp>
      <p:sp>
        <p:nvSpPr>
          <p:cNvPr id="9" name="내용 개체 틀 6"/>
          <p:cNvSpPr txBox="1">
            <a:spLocks/>
          </p:cNvSpPr>
          <p:nvPr/>
        </p:nvSpPr>
        <p:spPr>
          <a:xfrm>
            <a:off x="68580" y="3259830"/>
            <a:ext cx="9075420" cy="198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Normalization, </a:t>
            </a:r>
            <a:r>
              <a:rPr lang="en-US" altLang="ko-KR" sz="2000" dirty="0" err="1">
                <a:ea typeface="나눔바른고딕" panose="020B0603020101020101" pitchFamily="50" charset="-127"/>
                <a:cs typeface="Calibri" panose="020F0502020204030204" pitchFamily="34" charset="0"/>
              </a:rPr>
              <a:t>OverSampling</a:t>
            </a:r>
            <a:r>
              <a:rPr lang="en-US" altLang="ko-KR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등의 기법을 추가로 이용하여 전</a:t>
            </a:r>
            <a:r>
              <a:rPr lang="en-US" altLang="ko-KR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후 평가 진행</a:t>
            </a:r>
            <a:r>
              <a:rPr lang="en-US" altLang="ko-KR" sz="2000" dirty="0">
                <a:ea typeface="나눔바른고딕" panose="020B0603020101020101" pitchFamily="50" charset="-127"/>
                <a:cs typeface="Calibri" panose="020F0502020204030204" pitchFamily="34" charset="0"/>
              </a:rPr>
              <a:t> </a:t>
            </a:r>
            <a:endParaRPr lang="en-US" altLang="ko-KR" sz="1600" dirty="0"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pPr lvl="1"/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Normalization:</a:t>
            </a:r>
            <a:r>
              <a:rPr lang="ko-KR" altLang="en-US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Min-Max-Scaling</a:t>
            </a:r>
          </a:p>
          <a:p>
            <a:pPr lvl="1"/>
            <a:r>
              <a:rPr lang="en-US" altLang="ko-KR" sz="1600" dirty="0" err="1">
                <a:ea typeface="나눔바른고딕" panose="020B0603020101020101" pitchFamily="50" charset="-127"/>
                <a:cs typeface="Calibri" panose="020F0502020204030204" pitchFamily="34" charset="0"/>
              </a:rPr>
              <a:t>OverSampling</a:t>
            </a:r>
            <a:r>
              <a:rPr lang="en-US" altLang="ko-KR" sz="1600" dirty="0">
                <a:ea typeface="나눔바른고딕" panose="020B0603020101020101" pitchFamily="50" charset="-127"/>
                <a:cs typeface="Calibri" panose="020F0502020204030204" pitchFamily="34" charset="0"/>
              </a:rPr>
              <a:t>: SMOTE</a:t>
            </a:r>
          </a:p>
        </p:txBody>
      </p:sp>
    </p:spTree>
    <p:extLst>
      <p:ext uri="{BB962C8B-B14F-4D97-AF65-F5344CB8AC3E}">
        <p14:creationId xmlns:p14="http://schemas.microsoft.com/office/powerpoint/2010/main" val="234861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666146" cy="418744"/>
          </a:xfrm>
        </p:spPr>
        <p:txBody>
          <a:bodyPr>
            <a:normAutofit fontScale="90000"/>
          </a:bodyPr>
          <a:lstStyle/>
          <a:p>
            <a:r>
              <a:rPr lang="en-US" altLang="ko-KR" sz="2800" dirty="0"/>
              <a:t>1. Research Background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418745"/>
            <a:ext cx="7545936" cy="692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Research Introduction</a:t>
            </a:r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1055716"/>
            <a:ext cx="914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70555" y="1164574"/>
            <a:ext cx="8799022" cy="2232454"/>
          </a:xfrm>
        </p:spPr>
        <p:txBody>
          <a:bodyPr anchor="ctr">
            <a:norm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4</a:t>
            </a:r>
            <a:r>
              <a:rPr lang="ko-KR" altLang="en-US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종 독성 </a:t>
            </a:r>
            <a:r>
              <a:rPr lang="en-US" altLang="ko-KR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(DILI, Acute Oral Toxicity, AMES Mutagenicity, </a:t>
            </a:r>
            <a:r>
              <a:rPr lang="en-US" altLang="ko-KR" sz="2000" dirty="0" err="1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hERG</a:t>
            </a:r>
            <a:r>
              <a:rPr lang="en-US" altLang="ko-KR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)</a:t>
            </a:r>
            <a:r>
              <a:rPr lang="ko-KR" altLang="en-US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 </a:t>
            </a:r>
            <a:endParaRPr lang="en-US" altLang="ko-KR" sz="2000" dirty="0">
              <a:latin typeface="Calibri" panose="020F0502020204030204" pitchFamily="34" charset="0"/>
              <a:ea typeface="나눔바른고딕" panose="020B0603020101020101" pitchFamily="50" charset="-127"/>
              <a:cs typeface="Calibri" panose="020F0502020204030204" pitchFamily="34" charset="0"/>
            </a:endParaRPr>
          </a:p>
          <a:p>
            <a:pPr lvl="1"/>
            <a:r>
              <a:rPr lang="en-US" altLang="ko-KR" sz="16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DILI, AMES Mutagenicity, </a:t>
            </a:r>
            <a:r>
              <a:rPr lang="en-US" altLang="ko-KR" sz="1600" dirty="0" err="1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hERG</a:t>
            </a:r>
            <a:r>
              <a:rPr lang="ko-KR" altLang="en-US" sz="16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는 </a:t>
            </a:r>
            <a:r>
              <a:rPr lang="en-US" altLang="ko-KR" sz="16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Binary Classification</a:t>
            </a:r>
          </a:p>
          <a:p>
            <a:pPr lvl="1"/>
            <a:r>
              <a:rPr lang="en-US" altLang="ko-KR" sz="16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Acute Oral Toxicity</a:t>
            </a:r>
            <a:r>
              <a:rPr lang="ko-KR" altLang="en-US" sz="16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의 경우 </a:t>
            </a:r>
            <a:r>
              <a:rPr lang="en-US" altLang="ko-KR" sz="16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Multi-class Classification</a:t>
            </a:r>
            <a:r>
              <a:rPr lang="ko-KR" altLang="en-US" sz="16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과 </a:t>
            </a:r>
            <a:r>
              <a:rPr lang="en-US" altLang="ko-KR" sz="16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Regression</a:t>
            </a:r>
          </a:p>
          <a:p>
            <a:r>
              <a:rPr lang="en-US" altLang="ko-KR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Binary: 5</a:t>
            </a:r>
            <a:r>
              <a:rPr lang="ko-KR" altLang="en-US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종 </a:t>
            </a:r>
            <a:r>
              <a:rPr lang="en-US" altLang="ko-KR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ML </a:t>
            </a:r>
            <a:r>
              <a:rPr lang="ko-KR" altLang="en-US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모델 </a:t>
            </a:r>
            <a:r>
              <a:rPr lang="en-US" altLang="ko-KR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(</a:t>
            </a:r>
            <a:r>
              <a:rPr lang="en-US" altLang="ko-KR" sz="2000" dirty="0" err="1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LogisticRegression</a:t>
            </a:r>
            <a:r>
              <a:rPr lang="en-US" altLang="ko-KR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, </a:t>
            </a:r>
            <a:r>
              <a:rPr lang="en-US" altLang="ko-KR" sz="2000" dirty="0" err="1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LightGBM</a:t>
            </a:r>
            <a:r>
              <a:rPr lang="en-US" altLang="ko-KR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, </a:t>
            </a:r>
            <a:r>
              <a:rPr lang="en-US" altLang="ko-KR" sz="2000" dirty="0" err="1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RandomForest</a:t>
            </a:r>
            <a:r>
              <a:rPr lang="en-US" altLang="ko-KR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, SVM, k-NN)</a:t>
            </a:r>
          </a:p>
          <a:p>
            <a:r>
              <a:rPr lang="en-US" altLang="ko-KR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Multi: 3</a:t>
            </a:r>
            <a:r>
              <a:rPr lang="ko-KR" altLang="en-US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종 </a:t>
            </a:r>
            <a:r>
              <a:rPr lang="en-US" altLang="ko-KR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ML </a:t>
            </a:r>
            <a:r>
              <a:rPr lang="ko-KR" altLang="en-US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모델</a:t>
            </a:r>
            <a:r>
              <a:rPr lang="en-US" altLang="ko-KR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 (</a:t>
            </a:r>
            <a:r>
              <a:rPr lang="en-US" altLang="ko-KR" sz="2000" dirty="0" err="1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LightGBM</a:t>
            </a:r>
            <a:r>
              <a:rPr lang="en-US" altLang="ko-KR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, </a:t>
            </a:r>
            <a:r>
              <a:rPr lang="en-US" altLang="ko-KR" sz="2000" dirty="0" err="1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RandomForest</a:t>
            </a:r>
            <a:r>
              <a:rPr lang="en-US" altLang="ko-KR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, k-NN)</a:t>
            </a:r>
          </a:p>
          <a:p>
            <a:r>
              <a:rPr lang="en-US" altLang="ko-KR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Regression: 3</a:t>
            </a:r>
            <a:r>
              <a:rPr lang="ko-KR" altLang="en-US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종 </a:t>
            </a:r>
            <a:r>
              <a:rPr lang="en-US" altLang="ko-KR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ML </a:t>
            </a:r>
            <a:r>
              <a:rPr lang="ko-KR" altLang="en-US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모델 </a:t>
            </a:r>
            <a:r>
              <a:rPr lang="en-US" altLang="ko-KR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상동</a:t>
            </a:r>
            <a:r>
              <a:rPr lang="en-US" altLang="ko-KR" sz="2000" dirty="0">
                <a:latin typeface="Calibri" panose="020F0502020204030204" pitchFamily="34" charset="0"/>
                <a:ea typeface="나눔바른고딕" panose="020B0603020101020101" pitchFamily="50" charset="-127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8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883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Materials and Method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D251B-C949-4215-B7F2-EBF592B9FCF5}" type="slidenum">
              <a:rPr lang="ko-KR" altLang="en-US" smtClean="0"/>
              <a:pPr/>
              <a:t>9</a:t>
            </a:fld>
            <a:r>
              <a:rPr lang="en-US" altLang="ko-KR"/>
              <a:t>/26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5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23527</TotalTime>
  <Words>4125</Words>
  <Application>Microsoft Office PowerPoint</Application>
  <PresentationFormat>화면 슬라이드 쇼(4:3)</PresentationFormat>
  <Paragraphs>660</Paragraphs>
  <Slides>61</Slides>
  <Notes>61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7" baseType="lpstr">
      <vt:lpstr>나눔바른고딕</vt:lpstr>
      <vt:lpstr>맑은 고딕</vt:lpstr>
      <vt:lpstr>Arial</vt:lpstr>
      <vt:lpstr>Calibri</vt:lpstr>
      <vt:lpstr>Calibri Light</vt:lpstr>
      <vt:lpstr>Office 테마</vt:lpstr>
      <vt:lpstr>주요 약물 독성 데이터를 활용한  ML 모델 구축 및 평가</vt:lpstr>
      <vt:lpstr>Table of Contents</vt:lpstr>
      <vt:lpstr>Research Background</vt:lpstr>
      <vt:lpstr>1. Research Background</vt:lpstr>
      <vt:lpstr>1. Research Background</vt:lpstr>
      <vt:lpstr>1. Research Background</vt:lpstr>
      <vt:lpstr>1. Research Background</vt:lpstr>
      <vt:lpstr>1. Research Background</vt:lpstr>
      <vt:lpstr>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2. Materials and Method</vt:lpstr>
      <vt:lpstr>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3. Results &amp; Discussion</vt:lpstr>
      <vt:lpstr>Future works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Daniel</dc:creator>
  <cp:lastModifiedBy>Ko KangBeen</cp:lastModifiedBy>
  <cp:revision>859</cp:revision>
  <dcterms:created xsi:type="dcterms:W3CDTF">2019-08-14T01:10:51Z</dcterms:created>
  <dcterms:modified xsi:type="dcterms:W3CDTF">2021-08-24T04:25:36Z</dcterms:modified>
</cp:coreProperties>
</file>